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sldIdLst>
    <p:sldId id="271" r:id="rId2"/>
    <p:sldId id="273" r:id="rId3"/>
    <p:sldId id="275" r:id="rId4"/>
    <p:sldId id="284" r:id="rId5"/>
    <p:sldId id="277" r:id="rId6"/>
    <p:sldId id="276" r:id="rId7"/>
    <p:sldId id="278" r:id="rId8"/>
    <p:sldId id="279" r:id="rId9"/>
    <p:sldId id="280" r:id="rId10"/>
    <p:sldId id="283" r:id="rId11"/>
    <p:sldId id="289" r:id="rId12"/>
    <p:sldId id="300" r:id="rId13"/>
    <p:sldId id="288" r:id="rId14"/>
    <p:sldId id="287" r:id="rId15"/>
    <p:sldId id="285" r:id="rId16"/>
    <p:sldId id="286" r:id="rId17"/>
    <p:sldId id="291" r:id="rId18"/>
    <p:sldId id="301" r:id="rId19"/>
    <p:sldId id="303" r:id="rId20"/>
    <p:sldId id="302" r:id="rId21"/>
    <p:sldId id="306" r:id="rId22"/>
    <p:sldId id="305" r:id="rId23"/>
    <p:sldId id="307" r:id="rId24"/>
    <p:sldId id="310" r:id="rId25"/>
    <p:sldId id="309" r:id="rId26"/>
    <p:sldId id="304" r:id="rId27"/>
    <p:sldId id="308" r:id="rId28"/>
    <p:sldId id="311" r:id="rId29"/>
    <p:sldId id="281" r:id="rId30"/>
    <p:sldId id="282" r:id="rId31"/>
    <p:sldId id="290" r:id="rId32"/>
    <p:sldId id="293" r:id="rId33"/>
    <p:sldId id="294" r:id="rId34"/>
    <p:sldId id="297" r:id="rId35"/>
    <p:sldId id="299" r:id="rId36"/>
    <p:sldId id="295" r:id="rId37"/>
  </p:sldIdLst>
  <p:sldSz cx="12192000" cy="6858000"/>
  <p:notesSz cx="6858000" cy="9144000"/>
  <p:embeddedFontLst>
    <p:embeddedFont>
      <p:font typeface="나눔스퀘어" panose="020B0600000101010101" pitchFamily="50" charset="-127"/>
      <p:regular r:id="rId39"/>
    </p:embeddedFont>
    <p:embeddedFont>
      <p:font typeface="나눔스퀘어 Bold" panose="020B0600000101010101" pitchFamily="50" charset="-127"/>
      <p:bold r:id="rId40"/>
    </p:embeddedFont>
    <p:embeddedFont>
      <p:font typeface="나눔스퀘어 ExtraBold" panose="020B0600000101010101" pitchFamily="50" charset="-127"/>
      <p:bold r:id="rId41"/>
    </p:embeddedFont>
    <p:embeddedFont>
      <p:font typeface="나눔스퀘어_ac Bold" panose="020B0600000101010101" pitchFamily="50" charset="-127"/>
      <p:bold r:id="rId42"/>
    </p:embeddedFont>
    <p:embeddedFont>
      <p:font typeface="나눔스퀘어_ac ExtraBold" panose="020B0600000101010101" pitchFamily="50" charset="-127"/>
      <p:bold r:id="rId43"/>
    </p:embeddedFont>
    <p:embeddedFont>
      <p:font typeface="맑은 고딕" panose="020B0503020000020004" pitchFamily="50" charset="-127"/>
      <p:regular r:id="rId44"/>
      <p:bold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4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137" userDrawn="1">
          <p15:clr>
            <a:srgbClr val="A4A3A4"/>
          </p15:clr>
        </p15:guide>
        <p15:guide id="4" pos="778" userDrawn="1">
          <p15:clr>
            <a:srgbClr val="A4A3A4"/>
          </p15:clr>
        </p15:guide>
        <p15:guide id="5" pos="69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B00"/>
    <a:srgbClr val="FFC000"/>
    <a:srgbClr val="0058A3"/>
    <a:srgbClr val="DAE3F3"/>
    <a:srgbClr val="4472C4"/>
    <a:srgbClr val="FFF2CC"/>
    <a:srgbClr val="848C45"/>
    <a:srgbClr val="8C7764"/>
    <a:srgbClr val="595736"/>
    <a:srgbClr val="7173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586" autoAdjust="0"/>
    <p:restoredTop sz="78337" autoAdjust="0"/>
  </p:normalViewPr>
  <p:slideViewPr>
    <p:cSldViewPr snapToGrid="0">
      <p:cViewPr varScale="1">
        <p:scale>
          <a:sx n="86" d="100"/>
          <a:sy n="86" d="100"/>
        </p:scale>
        <p:origin x="498" y="84"/>
      </p:cViewPr>
      <p:guideLst>
        <p:guide orient="horz" pos="1049"/>
        <p:guide pos="3840"/>
        <p:guide orient="horz" pos="2137"/>
        <p:guide pos="778"/>
        <p:guide pos="694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93DB27-7521-445E-89E4-09C135C969AD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5A6369-E636-4F45-B9DF-C2632AAE4F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038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5A6369-E636-4F45-B9DF-C2632AAE4FB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88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A6369-E636-4F45-B9DF-C2632AAE4FB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319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일강수량의</a:t>
            </a:r>
            <a:r>
              <a:rPr lang="ko-KR" altLang="en-US" dirty="0"/>
              <a:t> </a:t>
            </a:r>
            <a:r>
              <a:rPr lang="ko-KR" altLang="en-US" dirty="0" err="1"/>
              <a:t>결측치는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으로 대체</a:t>
            </a:r>
            <a:endParaRPr lang="en-US" altLang="ko-KR" dirty="0"/>
          </a:p>
          <a:p>
            <a:r>
              <a:rPr lang="ko-KR" altLang="en-US" dirty="0"/>
              <a:t>다른 </a:t>
            </a:r>
            <a:r>
              <a:rPr lang="ko-KR" altLang="en-US" dirty="0" err="1"/>
              <a:t>결측치는</a:t>
            </a:r>
            <a:r>
              <a:rPr lang="ko-KR" altLang="en-US" dirty="0"/>
              <a:t> 제거 </a:t>
            </a:r>
            <a:r>
              <a:rPr lang="en-US" altLang="ko-KR" dirty="0"/>
              <a:t>–</a:t>
            </a:r>
            <a:r>
              <a:rPr lang="ko-KR" altLang="en-US" dirty="0"/>
              <a:t>이유</a:t>
            </a:r>
            <a:r>
              <a:rPr lang="en-US" altLang="ko-KR" dirty="0"/>
              <a:t>:</a:t>
            </a:r>
            <a:r>
              <a:rPr lang="ko-KR" altLang="en-US" dirty="0"/>
              <a:t>많지 않았음</a:t>
            </a:r>
            <a:r>
              <a:rPr lang="en-US" altLang="ko-KR" dirty="0"/>
              <a:t>, </a:t>
            </a:r>
            <a:r>
              <a:rPr lang="ko-KR" altLang="en-US" dirty="0"/>
              <a:t>작은 것도 기후모델에 영향을 받을 수 있기 때문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A6369-E636-4F45-B9DF-C2632AAE4FB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433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A6369-E636-4F45-B9DF-C2632AAE4FB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7963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상관관계시각화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A6369-E636-4F45-B9DF-C2632AAE4FB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2127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Standardscaler</a:t>
            </a:r>
            <a:r>
              <a:rPr lang="en-US" altLang="ko-KR" dirty="0"/>
              <a:t>……</a:t>
            </a:r>
            <a:r>
              <a:rPr lang="ko-KR" altLang="en-US" dirty="0"/>
              <a:t>소중한데이터</a:t>
            </a:r>
            <a:r>
              <a:rPr lang="en-US" altLang="ko-KR" dirty="0"/>
              <a:t>…..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A6369-E636-4F45-B9DF-C2632AAE4FB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404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상관관계분석후에</a:t>
            </a:r>
            <a:r>
              <a:rPr lang="en-US" altLang="ko-KR" dirty="0"/>
              <a:t>-&gt;</a:t>
            </a:r>
            <a:r>
              <a:rPr lang="ko-KR" altLang="en-US" dirty="0" err="1"/>
              <a:t>다중공선성확인</a:t>
            </a:r>
            <a:r>
              <a:rPr lang="en-US" altLang="ko-KR" dirty="0"/>
              <a:t>-&gt;</a:t>
            </a:r>
            <a:r>
              <a:rPr lang="ko-KR" altLang="en-US" dirty="0"/>
              <a:t>재확인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A6369-E636-4F45-B9DF-C2632AAE4FB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453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-0.15220358   0.33500884   -0.21758596       -0.31990568         -0.13088768</a:t>
            </a:r>
          </a:p>
          <a:p>
            <a:r>
              <a:rPr lang="ko-KR" altLang="en-US" dirty="0" err="1"/>
              <a:t>일강수량</a:t>
            </a:r>
            <a:r>
              <a:rPr lang="en-US" altLang="ko-KR" dirty="0"/>
              <a:t>(mm)</a:t>
            </a:r>
            <a:r>
              <a:rPr lang="ko-KR" altLang="en-US" dirty="0"/>
              <a:t>가조시간</a:t>
            </a:r>
            <a:r>
              <a:rPr lang="en-US" altLang="ko-KR" dirty="0"/>
              <a:t>(</a:t>
            </a:r>
            <a:r>
              <a:rPr lang="en-US" altLang="ko-KR" dirty="0" err="1"/>
              <a:t>hr</a:t>
            </a:r>
            <a:r>
              <a:rPr lang="en-US" altLang="ko-KR" dirty="0"/>
              <a:t>)</a:t>
            </a:r>
            <a:r>
              <a:rPr lang="ko-KR" altLang="en-US" dirty="0"/>
              <a:t>평균 </a:t>
            </a:r>
            <a:r>
              <a:rPr lang="ko-KR" altLang="en-US" dirty="0" err="1"/>
              <a:t>전운량</a:t>
            </a:r>
            <a:r>
              <a:rPr lang="en-US" altLang="ko-KR" dirty="0"/>
              <a:t>(1/10)</a:t>
            </a:r>
            <a:r>
              <a:rPr lang="ko-KR" altLang="en-US" dirty="0"/>
              <a:t>평균 </a:t>
            </a:r>
            <a:r>
              <a:rPr lang="ko-KR" altLang="en-US" dirty="0" err="1"/>
              <a:t>중하층운량</a:t>
            </a:r>
            <a:r>
              <a:rPr lang="en-US" altLang="ko-KR" dirty="0"/>
              <a:t>(1/10)</a:t>
            </a:r>
            <a:r>
              <a:rPr lang="ko-KR" altLang="en-US" dirty="0"/>
              <a:t>평균 지면온도</a:t>
            </a:r>
            <a:r>
              <a:rPr lang="en-US" altLang="ko-KR" dirty="0"/>
              <a:t>(°C)</a:t>
            </a:r>
          </a:p>
          <a:p>
            <a:endParaRPr lang="en-US" altLang="ko-KR" dirty="0"/>
          </a:p>
          <a:p>
            <a:r>
              <a:rPr lang="en-US" altLang="ko-KR" dirty="0"/>
              <a:t>3.56515476e-16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A6369-E636-4F45-B9DF-C2632AAE4FB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1051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아쉬운점</a:t>
            </a:r>
            <a:r>
              <a:rPr lang="ko-KR" altLang="en-US" dirty="0"/>
              <a:t> </a:t>
            </a:r>
            <a:r>
              <a:rPr lang="en-US" altLang="ko-KR" dirty="0"/>
              <a:t>1.</a:t>
            </a:r>
            <a:r>
              <a:rPr lang="ko-KR" altLang="en-US" dirty="0"/>
              <a:t>데이터부족 </a:t>
            </a:r>
            <a:r>
              <a:rPr lang="en-US" altLang="ko-KR" dirty="0"/>
              <a:t>2.</a:t>
            </a:r>
            <a:r>
              <a:rPr lang="ko-KR" altLang="en-US" dirty="0"/>
              <a:t>시간부족 </a:t>
            </a:r>
            <a:r>
              <a:rPr lang="en-US" altLang="ko-KR" dirty="0"/>
              <a:t>3.</a:t>
            </a:r>
            <a:r>
              <a:rPr lang="ko-KR" altLang="en-US" dirty="0"/>
              <a:t>지식부족</a:t>
            </a:r>
            <a:r>
              <a:rPr lang="en-US" altLang="ko-KR" dirty="0"/>
              <a:t>…..</a:t>
            </a:r>
          </a:p>
          <a:p>
            <a:r>
              <a:rPr lang="ko-KR" altLang="en-US" dirty="0" err="1"/>
              <a:t>보완할점</a:t>
            </a:r>
            <a:r>
              <a:rPr lang="ko-KR" altLang="en-US" dirty="0"/>
              <a:t> </a:t>
            </a:r>
            <a:r>
              <a:rPr lang="en-US" altLang="ko-KR" dirty="0"/>
              <a:t>1.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A6369-E636-4F45-B9DF-C2632AAE4FB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47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어떤경로로</a:t>
            </a:r>
            <a:r>
              <a:rPr lang="ko-KR" altLang="en-US" dirty="0"/>
              <a:t> 얻을 수 있나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A6369-E636-4F45-B9DF-C2632AAE4FB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807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변수</a:t>
            </a:r>
            <a:r>
              <a:rPr lang="en-US" altLang="ko-KR" dirty="0"/>
              <a:t>: </a:t>
            </a:r>
            <a:r>
              <a:rPr lang="ko-KR" altLang="en-US" dirty="0"/>
              <a:t>날씨</a:t>
            </a:r>
            <a:r>
              <a:rPr lang="en-US" altLang="ko-KR" dirty="0"/>
              <a:t>, </a:t>
            </a:r>
            <a:r>
              <a:rPr lang="ko-KR" altLang="en-US" dirty="0"/>
              <a:t>관광지 만족도</a:t>
            </a:r>
            <a:r>
              <a:rPr lang="en-US" altLang="ko-KR" dirty="0"/>
              <a:t>, </a:t>
            </a:r>
            <a:r>
              <a:rPr lang="ko-KR" altLang="en-US" dirty="0"/>
              <a:t>거리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관광지 만족도 </a:t>
            </a:r>
            <a:endParaRPr lang="en-US" altLang="ko-KR" dirty="0"/>
          </a:p>
          <a:p>
            <a:r>
              <a:rPr lang="ko-KR" altLang="en-US" dirty="0"/>
              <a:t>인스타와 구글 </a:t>
            </a:r>
            <a:r>
              <a:rPr lang="ko-KR" altLang="en-US" dirty="0" err="1"/>
              <a:t>플레이스에서</a:t>
            </a:r>
            <a:r>
              <a:rPr lang="ko-KR" altLang="en-US" dirty="0"/>
              <a:t> 평가된 </a:t>
            </a:r>
            <a:r>
              <a:rPr lang="ko-KR" altLang="en-US" dirty="0" err="1"/>
              <a:t>별점</a:t>
            </a:r>
            <a:r>
              <a:rPr lang="ko-KR" altLang="en-US" dirty="0"/>
              <a:t> 데이터를 가져와서</a:t>
            </a:r>
            <a:endParaRPr lang="en-US" altLang="ko-KR" dirty="0"/>
          </a:p>
          <a:p>
            <a:r>
              <a:rPr lang="ko-KR" altLang="en-US" dirty="0"/>
              <a:t>해당날짜의 만족도를 얻어낸다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거리</a:t>
            </a:r>
            <a:endParaRPr lang="en-US" altLang="ko-KR" dirty="0"/>
          </a:p>
          <a:p>
            <a:r>
              <a:rPr lang="en-US" altLang="ko-KR" dirty="0"/>
              <a:t>Km</a:t>
            </a:r>
            <a:r>
              <a:rPr lang="ko-KR" altLang="en-US" dirty="0"/>
              <a:t> 가 될지 소요시간이 될지는 미정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기온 강수량 풍속</a:t>
            </a:r>
            <a:endParaRPr lang="en-US" altLang="ko-KR" dirty="0"/>
          </a:p>
          <a:p>
            <a:r>
              <a:rPr lang="ko-KR" altLang="en-US" dirty="0"/>
              <a:t>관광지 </a:t>
            </a:r>
            <a:r>
              <a:rPr lang="en-US" altLang="ko-KR" dirty="0"/>
              <a:t>– </a:t>
            </a:r>
            <a:r>
              <a:rPr lang="ko-KR" altLang="en-US" dirty="0"/>
              <a:t>방문객수</a:t>
            </a:r>
            <a:r>
              <a:rPr lang="en-US" altLang="ko-KR" dirty="0"/>
              <a:t>, </a:t>
            </a:r>
            <a:r>
              <a:rPr lang="ko-KR" altLang="en-US" dirty="0"/>
              <a:t>위치</a:t>
            </a:r>
            <a:r>
              <a:rPr lang="en-US" altLang="ko-KR" dirty="0"/>
              <a:t>, </a:t>
            </a:r>
            <a:r>
              <a:rPr lang="ko-KR" altLang="en-US" dirty="0"/>
              <a:t>만족도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A6369-E636-4F45-B9DF-C2632AAE4FB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952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앞의 결과 </a:t>
            </a:r>
            <a:r>
              <a:rPr lang="ko-KR" altLang="en-US" dirty="0" err="1"/>
              <a:t>값이랑</a:t>
            </a:r>
            <a:r>
              <a:rPr lang="ko-KR" altLang="en-US" dirty="0"/>
              <a:t> 관광지를 넣어서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위의 여건을 충족하는 관광지를 추천할 것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A6369-E636-4F45-B9DF-C2632AAE4FB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463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결과출력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지도상으로 위치를 </a:t>
            </a:r>
            <a:r>
              <a:rPr lang="ko-KR" altLang="en-US" dirty="0" err="1"/>
              <a:t>찍어줌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A6369-E636-4F45-B9DF-C2632AAE4FB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312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16</a:t>
            </a:r>
            <a:r>
              <a:rPr lang="ko-KR" altLang="en-US" dirty="0"/>
              <a:t>일</a:t>
            </a:r>
            <a:r>
              <a:rPr lang="en-US" altLang="ko-KR" dirty="0"/>
              <a:t>~17</a:t>
            </a:r>
            <a:r>
              <a:rPr lang="ko-KR" altLang="en-US" dirty="0"/>
              <a:t>일 데이터 수집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및 분석</a:t>
            </a: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18</a:t>
            </a:r>
            <a:r>
              <a:rPr lang="ko-KR" altLang="en-US" dirty="0"/>
              <a:t>일</a:t>
            </a:r>
            <a:r>
              <a:rPr lang="en-US" altLang="ko-KR" dirty="0"/>
              <a:t>~19</a:t>
            </a:r>
            <a:r>
              <a:rPr lang="ko-KR" altLang="en-US" dirty="0"/>
              <a:t>일 데이터 </a:t>
            </a:r>
            <a:r>
              <a:rPr lang="ko-KR" altLang="en-US" dirty="0" err="1"/>
              <a:t>전처리</a:t>
            </a:r>
            <a:r>
              <a:rPr lang="ko-KR" altLang="en-US" dirty="0"/>
              <a:t> 및 모델 선정</a:t>
            </a: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20</a:t>
            </a:r>
            <a:r>
              <a:rPr lang="ko-KR" altLang="en-US" dirty="0"/>
              <a:t>일</a:t>
            </a:r>
            <a:r>
              <a:rPr lang="en-US" altLang="ko-KR" dirty="0"/>
              <a:t>~21</a:t>
            </a:r>
            <a:r>
              <a:rPr lang="ko-KR" altLang="en-US" dirty="0"/>
              <a:t>일 모델 개발 및 테스트</a:t>
            </a: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22</a:t>
            </a:r>
            <a:r>
              <a:rPr lang="ko-KR" altLang="en-US" dirty="0"/>
              <a:t>일</a:t>
            </a:r>
            <a:r>
              <a:rPr lang="en-US" altLang="ko-KR" dirty="0"/>
              <a:t> PPT</a:t>
            </a:r>
            <a:r>
              <a:rPr lang="ko-KR" altLang="en-US" dirty="0"/>
              <a:t>마무리 </a:t>
            </a:r>
            <a:r>
              <a:rPr lang="en-US" altLang="ko-KR" dirty="0"/>
              <a:t>, </a:t>
            </a:r>
            <a:r>
              <a:rPr lang="ko-KR" altLang="en-US" dirty="0"/>
              <a:t>발표 준비 및 제출 </a:t>
            </a: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23</a:t>
            </a:r>
            <a:r>
              <a:rPr lang="ko-KR" altLang="en-US" dirty="0"/>
              <a:t>일 발표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A6369-E636-4F45-B9DF-C2632AAE4FB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315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A6369-E636-4F45-B9DF-C2632AAE4FB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234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A6369-E636-4F45-B9DF-C2632AAE4FB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572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날씨구하는</a:t>
            </a:r>
            <a:r>
              <a:rPr lang="ko-KR" altLang="en-US" dirty="0"/>
              <a:t> 공식 </a:t>
            </a:r>
            <a:r>
              <a:rPr lang="ko-KR" altLang="en-US" dirty="0" err="1"/>
              <a:t>이미지넣기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A6369-E636-4F45-B9DF-C2632AAE4FB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43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420101" y="448871"/>
            <a:ext cx="11351799" cy="5960258"/>
          </a:xfrm>
          <a:prstGeom prst="rect">
            <a:avLst/>
          </a:prstGeom>
          <a:solidFill>
            <a:srgbClr val="0058A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408714" y="1477735"/>
            <a:ext cx="6945086" cy="3002352"/>
          </a:xfrm>
        </p:spPr>
        <p:txBody>
          <a:bodyPr anchor="t">
            <a:noAutofit/>
          </a:bodyPr>
          <a:lstStyle>
            <a:lvl1pPr algn="r">
              <a:defRPr sz="5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715001" y="5127172"/>
            <a:ext cx="5638800" cy="963386"/>
          </a:xfrm>
        </p:spPr>
        <p:txBody>
          <a:bodyPr anchor="ctr">
            <a:normAutofit/>
          </a:bodyPr>
          <a:lstStyle>
            <a:lvl1pPr marL="0" indent="0" algn="r">
              <a:buNone/>
              <a:defRPr sz="2200" spc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73AF2-201B-418F-B8B2-7E4D7387CD19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5E9E5-9C1B-40ED-8B7C-4D9E08470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346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73AF2-201B-418F-B8B2-7E4D7387CD19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5E9E5-9C1B-40ED-8B7C-4D9E08470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070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기본내용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9" y="356146"/>
            <a:ext cx="10515600" cy="535531"/>
          </a:xfrm>
          <a:noFill/>
        </p:spPr>
        <p:txBody>
          <a:bodyPr wrap="square" rtlCol="0">
            <a:spAutoFit/>
          </a:bodyPr>
          <a:lstStyle>
            <a:lvl1pPr algn="ctr">
              <a:defRPr lang="ko-KR" altLang="en-US" sz="3200" spc="-150">
                <a:solidFill>
                  <a:srgbClr val="0058A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pPr marL="0" lvl="0" algn="ctr"/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249136"/>
            <a:ext cx="10515600" cy="4927827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§"/>
              <a:defRPr sz="28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685800" indent="-228600">
              <a:buFont typeface="Wingdings" panose="05000000000000000000" pitchFamily="2" charset="2"/>
              <a:buChar char="§"/>
              <a:defRPr sz="2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1600200" indent="-228600">
              <a:buFont typeface="Wingdings" panose="05000000000000000000" pitchFamily="2" charset="2"/>
              <a:buChar char="§"/>
              <a:defRPr sz="1800"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2057400" indent="-228600">
              <a:buFont typeface="Wingdings" panose="05000000000000000000" pitchFamily="2" charset="2"/>
              <a:buChar char="§"/>
              <a:defRPr sz="1800"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73AF2-201B-418F-B8B2-7E4D7387CD19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5E9E5-9C1B-40ED-8B7C-4D9E084706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76200" y="74298"/>
            <a:ext cx="12039599" cy="6707502"/>
          </a:xfrm>
          <a:prstGeom prst="rect">
            <a:avLst/>
          </a:prstGeom>
          <a:noFill/>
          <a:ln w="152400">
            <a:solidFill>
              <a:srgbClr val="0058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91567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1" r="2221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73AF2-201B-418F-B8B2-7E4D7387CD19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5E9E5-9C1B-40ED-8B7C-4D9E084706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-3398" y="0"/>
            <a:ext cx="6096000" cy="6858000"/>
          </a:xfrm>
          <a:prstGeom prst="rect">
            <a:avLst/>
          </a:prstGeom>
          <a:solidFill>
            <a:srgbClr val="0058A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6420" y="1189831"/>
            <a:ext cx="4656364" cy="1325563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7304315" y="1189831"/>
            <a:ext cx="4049485" cy="5029994"/>
          </a:xfrm>
        </p:spPr>
        <p:txBody>
          <a:bodyPr anchor="ctr"/>
          <a:lstStyle>
            <a:lvl1pPr marL="514350" indent="-514350">
              <a:lnSpc>
                <a:spcPct val="200000"/>
              </a:lnSpc>
              <a:buFont typeface="+mj-lt"/>
              <a:buAutoNum type="arabicPeriod"/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marL="914400" indent="-457200">
              <a:lnSpc>
                <a:spcPct val="200000"/>
              </a:lnSpc>
              <a:buFont typeface="+mj-lt"/>
              <a:buAutoNum type="arabicPeriod"/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2pPr>
            <a:lvl3pPr marL="1371600" indent="-457200">
              <a:lnSpc>
                <a:spcPct val="200000"/>
              </a:lnSpc>
              <a:buFont typeface="+mj-lt"/>
              <a:buAutoNum type="arabicPeriod"/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3pPr>
            <a:lvl4pPr marL="1714500" indent="-342900">
              <a:lnSpc>
                <a:spcPct val="200000"/>
              </a:lnSpc>
              <a:buFont typeface="+mj-lt"/>
              <a:buAutoNum type="arabicPeriod"/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4pPr>
            <a:lvl5pPr marL="2171700" indent="-342900">
              <a:lnSpc>
                <a:spcPct val="200000"/>
              </a:lnSpc>
              <a:buFont typeface="+mj-lt"/>
              <a:buAutoNum type="arabicPeriod"/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50437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중간제목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73AF2-201B-418F-B8B2-7E4D7387CD19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5E9E5-9C1B-40ED-8B7C-4D9E0847064D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99" b="17514"/>
          <a:stretch/>
        </p:blipFill>
        <p:spPr>
          <a:xfrm>
            <a:off x="0" y="0"/>
            <a:ext cx="12195184" cy="343408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-5080"/>
            <a:ext cx="12192000" cy="6863080"/>
          </a:xfrm>
          <a:prstGeom prst="rect">
            <a:avLst/>
          </a:prstGeom>
          <a:solidFill>
            <a:srgbClr val="0058A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1" y="3434080"/>
            <a:ext cx="12191999" cy="3130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0" y="3434080"/>
            <a:ext cx="12192000" cy="3130005"/>
          </a:xfrm>
        </p:spPr>
        <p:txBody>
          <a:bodyPr anchor="ctr">
            <a:normAutofit/>
          </a:bodyPr>
          <a:lstStyle>
            <a:lvl1pPr algn="ctr">
              <a:defRPr sz="36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42290196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73AF2-201B-418F-B8B2-7E4D7387CD19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5E9E5-9C1B-40ED-8B7C-4D9E08470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307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73AF2-201B-418F-B8B2-7E4D7387CD19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5E9E5-9C1B-40ED-8B7C-4D9E08470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035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73AF2-201B-418F-B8B2-7E4D7387CD19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5E9E5-9C1B-40ED-8B7C-4D9E08470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537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73AF2-201B-418F-B8B2-7E4D7387CD19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5E9E5-9C1B-40ED-8B7C-4D9E08470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966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73AF2-201B-418F-B8B2-7E4D7387CD19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5E9E5-9C1B-40ED-8B7C-4D9E08470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149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73AF2-201B-418F-B8B2-7E4D7387CD19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5E9E5-9C1B-40ED-8B7C-4D9E08470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422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날씨</a:t>
            </a:r>
            <a:r>
              <a:rPr lang="en-US" altLang="ko-KR" dirty="0"/>
              <a:t>-</a:t>
            </a:r>
            <a:r>
              <a:rPr lang="ko-KR" altLang="en-US" dirty="0"/>
              <a:t>거리</a:t>
            </a:r>
            <a:r>
              <a:rPr lang="en-US" altLang="ko-KR" dirty="0"/>
              <a:t>-</a:t>
            </a:r>
            <a:r>
              <a:rPr lang="ko-KR" altLang="en-US" dirty="0"/>
              <a:t>만족도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기반의</a:t>
            </a:r>
            <a:br>
              <a:rPr lang="en-US" altLang="ko-KR" dirty="0"/>
            </a:br>
            <a:r>
              <a:rPr lang="ko-KR" altLang="en-US" dirty="0"/>
              <a:t>제주도 관광지 추천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</a:t>
            </a:r>
            <a:r>
              <a:rPr lang="ko-KR" altLang="en-US" dirty="0"/>
              <a:t>조</a:t>
            </a:r>
            <a:endParaRPr lang="en-US" altLang="ko-KR" dirty="0"/>
          </a:p>
          <a:p>
            <a:r>
              <a:rPr lang="ko-KR" altLang="en-US" dirty="0"/>
              <a:t>이현창</a:t>
            </a:r>
            <a:r>
              <a:rPr lang="ko-KR" altLang="en-US" sz="2000" dirty="0"/>
              <a:t> </a:t>
            </a:r>
            <a:r>
              <a:rPr lang="ko-KR" altLang="en-US" dirty="0"/>
              <a:t>김동훈 김호경 윤지혜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360" y="1477735"/>
            <a:ext cx="697791" cy="69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6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분석 모델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4EDCBD8-BA77-43B4-9252-D66CBDA934BC}"/>
              </a:ext>
            </a:extLst>
          </p:cNvPr>
          <p:cNvSpPr/>
          <p:nvPr/>
        </p:nvSpPr>
        <p:spPr>
          <a:xfrm>
            <a:off x="3843167" y="1473652"/>
            <a:ext cx="4505666" cy="4177847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3843167" y="1595536"/>
            <a:ext cx="4505666" cy="684363"/>
          </a:xfrm>
          <a:prstGeom prst="rect">
            <a:avLst/>
          </a:prstGeom>
          <a:solidFill>
            <a:srgbClr val="4472C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추천 관광지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976045" y="4082856"/>
            <a:ext cx="4240652" cy="494418"/>
          </a:xfrm>
          <a:prstGeom prst="rect">
            <a:avLst/>
          </a:prstGeom>
          <a:solidFill>
            <a:srgbClr val="DAE3F3"/>
          </a:solidFill>
          <a:ln w="12700">
            <a:solidFill>
              <a:schemeClr val="tx1"/>
            </a:solidFill>
            <a:prstDash val="sysDot"/>
          </a:ln>
        </p:spPr>
        <p:txBody>
          <a:bodyPr wrap="square" rtlCol="0" anchor="ctr">
            <a:noAutofit/>
          </a:bodyPr>
          <a:lstStyle>
            <a:defPPr>
              <a:defRPr lang="ko-KR"/>
            </a:defPPr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ctr"/>
            <a:r>
              <a:rPr lang="ko-KR" altLang="en-US" dirty="0"/>
              <a:t>지도학습</a:t>
            </a:r>
            <a:r>
              <a:rPr lang="en-US" altLang="ko-KR" dirty="0"/>
              <a:t>, </a:t>
            </a:r>
            <a:r>
              <a:rPr lang="ko-KR" altLang="en-US" dirty="0"/>
              <a:t>사례기반</a:t>
            </a:r>
            <a:r>
              <a:rPr lang="en-US" altLang="ko-KR" dirty="0"/>
              <a:t>, </a:t>
            </a:r>
            <a:r>
              <a:rPr lang="ko-KR" altLang="en-US" dirty="0"/>
              <a:t>예측</a:t>
            </a:r>
            <a:endParaRPr lang="en-US" altLang="ko-KR" dirty="0"/>
          </a:p>
        </p:txBody>
      </p:sp>
      <p:grpSp>
        <p:nvGrpSpPr>
          <p:cNvPr id="135" name="그룹 134"/>
          <p:cNvGrpSpPr/>
          <p:nvPr/>
        </p:nvGrpSpPr>
        <p:grpSpPr>
          <a:xfrm>
            <a:off x="3976045" y="4820994"/>
            <a:ext cx="4240653" cy="494418"/>
            <a:chOff x="3839336" y="3702099"/>
            <a:chExt cx="4240653" cy="378000"/>
          </a:xfrm>
        </p:grpSpPr>
        <p:sp>
          <p:nvSpPr>
            <p:cNvPr id="46" name="TextBox 45"/>
            <p:cNvSpPr txBox="1"/>
            <p:nvPr/>
          </p:nvSpPr>
          <p:spPr>
            <a:xfrm>
              <a:off x="4799951" y="3702099"/>
              <a:ext cx="3280038" cy="37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prstDash val="sysDot"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추천 관광지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839336" y="3702099"/>
              <a:ext cx="960615" cy="378000"/>
            </a:xfrm>
            <a:prstGeom prst="rect">
              <a:avLst/>
            </a:prstGeom>
            <a:solidFill>
              <a:srgbClr val="0058A3"/>
            </a:solidFill>
            <a:ln w="12700">
              <a:solidFill>
                <a:schemeClr val="tx1"/>
              </a:solidFill>
              <a:prstDash val="sysDot"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OUT</a:t>
              </a: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3976045" y="2350483"/>
            <a:ext cx="960616" cy="1488651"/>
          </a:xfrm>
          <a:prstGeom prst="rect">
            <a:avLst/>
          </a:prstGeom>
          <a:solidFill>
            <a:srgbClr val="0058A3"/>
          </a:solidFill>
          <a:ln w="12700">
            <a:solidFill>
              <a:schemeClr val="tx1"/>
            </a:solidFill>
            <a:prstDash val="sysDot"/>
          </a:ln>
        </p:spPr>
        <p:txBody>
          <a:bodyPr wrap="square" rtlCol="0" anchor="t">
            <a:noAutofit/>
          </a:bodyPr>
          <a:lstStyle>
            <a:defPPr>
              <a:defRPr lang="ko-KR"/>
            </a:defPPr>
            <a:lvl1pPr algn="ctr"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dirty="0"/>
              <a:t>IN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936662" y="2847599"/>
            <a:ext cx="1638948" cy="494418"/>
          </a:xfrm>
          <a:prstGeom prst="rect">
            <a:avLst/>
          </a:prstGeom>
          <a:solidFill>
            <a:srgbClr val="DAE3F3"/>
          </a:solidFill>
          <a:ln w="12700">
            <a:solidFill>
              <a:schemeClr val="tx1"/>
            </a:solidFill>
            <a:prstDash val="sysDot"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날씨 그룹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6577749" y="2847599"/>
            <a:ext cx="1638948" cy="494418"/>
          </a:xfrm>
          <a:prstGeom prst="rect">
            <a:avLst/>
          </a:prstGeom>
          <a:solidFill>
            <a:srgbClr val="DAE3F3"/>
          </a:solidFill>
          <a:ln w="12700">
            <a:solidFill>
              <a:schemeClr val="tx1"/>
            </a:solidFill>
            <a:prstDash val="sysDot"/>
          </a:ln>
        </p:spPr>
        <p:txBody>
          <a:bodyPr wrap="square" rtlCol="0" anchor="ctr">
            <a:noAutofit/>
          </a:bodyPr>
          <a:lstStyle/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4936662" y="3344716"/>
            <a:ext cx="1638948" cy="494418"/>
          </a:xfrm>
          <a:prstGeom prst="rect">
            <a:avLst/>
          </a:prstGeom>
          <a:solidFill>
            <a:srgbClr val="DAE3F3"/>
          </a:solidFill>
          <a:ln w="12700">
            <a:solidFill>
              <a:schemeClr val="tx1"/>
            </a:solidFill>
            <a:prstDash val="sysDot"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6577749" y="3344716"/>
            <a:ext cx="1638948" cy="494418"/>
          </a:xfrm>
          <a:prstGeom prst="rect">
            <a:avLst/>
          </a:prstGeom>
          <a:solidFill>
            <a:srgbClr val="DAE3F3"/>
          </a:solidFill>
          <a:ln w="12700">
            <a:solidFill>
              <a:schemeClr val="tx1"/>
            </a:solidFill>
            <a:prstDash val="sysDot"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만족도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EDCBD8-BA77-43B4-9252-D66CBDA934BC}"/>
              </a:ext>
            </a:extLst>
          </p:cNvPr>
          <p:cNvSpPr/>
          <p:nvPr/>
        </p:nvSpPr>
        <p:spPr>
          <a:xfrm>
            <a:off x="5069539" y="2919190"/>
            <a:ext cx="1376074" cy="374729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날씨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4EDCBD8-BA77-43B4-9252-D66CBDA934BC}"/>
              </a:ext>
            </a:extLst>
          </p:cNvPr>
          <p:cNvSpPr/>
          <p:nvPr/>
        </p:nvSpPr>
        <p:spPr>
          <a:xfrm>
            <a:off x="6709186" y="3398901"/>
            <a:ext cx="1376074" cy="374729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거리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4EDCBD8-BA77-43B4-9252-D66CBDA934BC}"/>
              </a:ext>
            </a:extLst>
          </p:cNvPr>
          <p:cNvSpPr/>
          <p:nvPr/>
        </p:nvSpPr>
        <p:spPr>
          <a:xfrm>
            <a:off x="5068098" y="3398901"/>
            <a:ext cx="1376074" cy="374729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방문객수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EF38DF-06AB-451B-9F4F-DA2D2A262624}"/>
              </a:ext>
            </a:extLst>
          </p:cNvPr>
          <p:cNvSpPr txBox="1"/>
          <p:nvPr/>
        </p:nvSpPr>
        <p:spPr>
          <a:xfrm>
            <a:off x="4936661" y="2351832"/>
            <a:ext cx="3280035" cy="494418"/>
          </a:xfrm>
          <a:prstGeom prst="rect">
            <a:avLst/>
          </a:prstGeom>
          <a:solidFill>
            <a:srgbClr val="DAE3F3"/>
          </a:solidFill>
          <a:ln w="12700">
            <a:solidFill>
              <a:schemeClr val="tx1"/>
            </a:solidFill>
            <a:prstDash val="sysDot"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관광지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3F1FA28-C62F-4EDC-8B7E-3351886E96D1}"/>
              </a:ext>
            </a:extLst>
          </p:cNvPr>
          <p:cNvSpPr/>
          <p:nvPr/>
        </p:nvSpPr>
        <p:spPr>
          <a:xfrm>
            <a:off x="6709186" y="2919190"/>
            <a:ext cx="1376074" cy="374729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만족도</a:t>
            </a:r>
          </a:p>
        </p:txBody>
      </p:sp>
    </p:spTree>
    <p:extLst>
      <p:ext uri="{BB962C8B-B14F-4D97-AF65-F5344CB8AC3E}">
        <p14:creationId xmlns:p14="http://schemas.microsoft.com/office/powerpoint/2010/main" val="343698954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2035D-CDD9-41A0-B2E3-22BA4EA00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분석 모델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63A8E95-E84D-4E73-AA74-0ACFCE15E92F}"/>
              </a:ext>
            </a:extLst>
          </p:cNvPr>
          <p:cNvGrpSpPr/>
          <p:nvPr/>
        </p:nvGrpSpPr>
        <p:grpSpPr>
          <a:xfrm>
            <a:off x="-206734" y="1414351"/>
            <a:ext cx="6302734" cy="3919144"/>
            <a:chOff x="-206734" y="1855023"/>
            <a:chExt cx="6302734" cy="3919144"/>
          </a:xfrm>
        </p:grpSpPr>
        <p:sp>
          <p:nvSpPr>
            <p:cNvPr id="4" name="세로로 말린 두루마리 모양 6">
              <a:extLst>
                <a:ext uri="{FF2B5EF4-FFF2-40B4-BE49-F238E27FC236}">
                  <a16:creationId xmlns:a16="http://schemas.microsoft.com/office/drawing/2014/main" id="{9558CF48-ACF5-47EC-A2AE-5900B2283D4E}"/>
                </a:ext>
              </a:extLst>
            </p:cNvPr>
            <p:cNvSpPr/>
            <p:nvPr/>
          </p:nvSpPr>
          <p:spPr>
            <a:xfrm>
              <a:off x="512440" y="2670261"/>
              <a:ext cx="5583560" cy="3103906"/>
            </a:xfrm>
            <a:prstGeom prst="verticalScroll">
              <a:avLst/>
            </a:prstGeom>
            <a:solidFill>
              <a:schemeClr val="bg1"/>
            </a:solidFill>
            <a:ln w="857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EF2D31-70C6-41D2-8E0D-7E8F284756AE}"/>
                </a:ext>
              </a:extLst>
            </p:cNvPr>
            <p:cNvSpPr txBox="1"/>
            <p:nvPr/>
          </p:nvSpPr>
          <p:spPr>
            <a:xfrm>
              <a:off x="-206734" y="1855023"/>
              <a:ext cx="5866303" cy="3791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</a:t>
              </a:r>
            </a:p>
            <a:p>
              <a:pPr algn="ctr">
                <a:lnSpc>
                  <a:spcPct val="150000"/>
                </a:lnSpc>
              </a:pPr>
              <a:endPara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	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              </a:t>
              </a:r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[1</a:t>
              </a:r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월 </a:t>
              </a:r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20</a:t>
              </a:r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일</a:t>
              </a:r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제주시 </a:t>
              </a:r>
              <a:r>
                <a:rPr lang="ko-KR" altLang="en-US" sz="16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첨단로</a:t>
              </a:r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241] </a:t>
              </a:r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기준 추천하는 관광지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1714500" lvl="3" indent="-342900">
                <a:lnSpc>
                  <a:spcPct val="150000"/>
                </a:lnSpc>
                <a:buAutoNum type="arabicPeriod"/>
              </a:pP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한라산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1714500" lvl="3" indent="-342900">
                <a:lnSpc>
                  <a:spcPct val="150000"/>
                </a:lnSpc>
                <a:buAutoNum type="arabicPeriod"/>
              </a:pPr>
              <a:r>
                <a:rPr lang="ko-KR" altLang="en-US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산굼부리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1714500" lvl="3" indent="-342900">
                <a:lnSpc>
                  <a:spcPct val="150000"/>
                </a:lnSpc>
                <a:buAutoNum type="arabicPeriod"/>
              </a:pPr>
              <a:r>
                <a:rPr lang="ko-KR" altLang="en-US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함덕해수욕장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1714500" lvl="3" indent="-342900">
                <a:lnSpc>
                  <a:spcPct val="150000"/>
                </a:lnSpc>
                <a:buAutoNum type="arabicPeriod"/>
              </a:pPr>
              <a:r>
                <a:rPr lang="ko-KR" altLang="en-US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삼성혈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1714500" lvl="3" indent="-342900">
                <a:lnSpc>
                  <a:spcPct val="150000"/>
                </a:lnSpc>
                <a:buAutoNum type="arabicPeriod"/>
              </a:pP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성산일출봉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9187831-FAB9-42A1-B2A7-376903B48C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0"/>
          <a:stretch/>
        </p:blipFill>
        <p:spPr>
          <a:xfrm>
            <a:off x="6278700" y="2229589"/>
            <a:ext cx="5583560" cy="3210373"/>
          </a:xfrm>
          <a:prstGeom prst="rect">
            <a:avLst/>
          </a:prstGeom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715C4BD5-22EA-4FDB-B28B-E80239B454DE}"/>
              </a:ext>
            </a:extLst>
          </p:cNvPr>
          <p:cNvSpPr/>
          <p:nvPr/>
        </p:nvSpPr>
        <p:spPr>
          <a:xfrm>
            <a:off x="11565698" y="3037632"/>
            <a:ext cx="296562" cy="3459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0CB1EC5B-5374-40A7-B36C-6E99FF85FECE}"/>
              </a:ext>
            </a:extLst>
          </p:cNvPr>
          <p:cNvSpPr/>
          <p:nvPr/>
        </p:nvSpPr>
        <p:spPr>
          <a:xfrm>
            <a:off x="8930065" y="2846589"/>
            <a:ext cx="296562" cy="3459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912C1341-9F8A-4B85-B1AE-16D140969C16}"/>
              </a:ext>
            </a:extLst>
          </p:cNvPr>
          <p:cNvSpPr/>
          <p:nvPr/>
        </p:nvSpPr>
        <p:spPr>
          <a:xfrm>
            <a:off x="9837474" y="3482476"/>
            <a:ext cx="296562" cy="3459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60360C84-1042-42AC-B79B-00F612720F4D}"/>
              </a:ext>
            </a:extLst>
          </p:cNvPr>
          <p:cNvSpPr/>
          <p:nvPr/>
        </p:nvSpPr>
        <p:spPr>
          <a:xfrm>
            <a:off x="8847828" y="3828465"/>
            <a:ext cx="296562" cy="3459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C865A064-C3E1-4570-B35A-805E9A012C93}"/>
              </a:ext>
            </a:extLst>
          </p:cNvPr>
          <p:cNvSpPr/>
          <p:nvPr/>
        </p:nvSpPr>
        <p:spPr>
          <a:xfrm>
            <a:off x="10099600" y="2501322"/>
            <a:ext cx="296562" cy="3459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181A47-B4A9-48D6-8CFD-D7BD0166BCC5}"/>
              </a:ext>
            </a:extLst>
          </p:cNvPr>
          <p:cNvSpPr txBox="1"/>
          <p:nvPr/>
        </p:nvSpPr>
        <p:spPr>
          <a:xfrm>
            <a:off x="838199" y="1411637"/>
            <a:ext cx="1947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출력 예시 </a:t>
            </a:r>
            <a:r>
              <a:rPr lang="en-US" altLang="ko-KR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sz="3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6B59CBED-DFDE-441A-A9FE-475ED582CF08}"/>
              </a:ext>
            </a:extLst>
          </p:cNvPr>
          <p:cNvSpPr/>
          <p:nvPr/>
        </p:nvSpPr>
        <p:spPr>
          <a:xfrm>
            <a:off x="9689193" y="2964298"/>
            <a:ext cx="296562" cy="34598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74128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E75FF8-2DA0-4125-BF5F-98DA6AF6D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2CAD1A-0808-4CC7-A560-28385B3DD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73940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547E38B-D361-47D8-9E9A-E2AA53071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</a:t>
            </a:r>
            <a:r>
              <a:rPr lang="ko-KR" altLang="en-US" dirty="0"/>
              <a:t> 프로젝트 인원 소개</a:t>
            </a:r>
          </a:p>
        </p:txBody>
      </p:sp>
    </p:spTree>
    <p:extLst>
      <p:ext uri="{BB962C8B-B14F-4D97-AF65-F5344CB8AC3E}">
        <p14:creationId xmlns:p14="http://schemas.microsoft.com/office/powerpoint/2010/main" val="49027079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AF8B64-1602-46E0-8CCE-B0B2F333E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인원 소개</a:t>
            </a:r>
          </a:p>
        </p:txBody>
      </p:sp>
      <p:grpSp>
        <p:nvGrpSpPr>
          <p:cNvPr id="12" name="그래픽 10" descr="학교 소년">
            <a:extLst>
              <a:ext uri="{FF2B5EF4-FFF2-40B4-BE49-F238E27FC236}">
                <a16:creationId xmlns:a16="http://schemas.microsoft.com/office/drawing/2014/main" id="{08986461-279E-4922-ABAB-23669822CBA1}"/>
              </a:ext>
            </a:extLst>
          </p:cNvPr>
          <p:cNvGrpSpPr/>
          <p:nvPr/>
        </p:nvGrpSpPr>
        <p:grpSpPr>
          <a:xfrm>
            <a:off x="1110138" y="1458097"/>
            <a:ext cx="2631991" cy="2347783"/>
            <a:chOff x="1466499" y="1629985"/>
            <a:chExt cx="914400" cy="914400"/>
          </a:xfrm>
          <a:solidFill>
            <a:srgbClr val="FFDB00"/>
          </a:solidFill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9735F925-79BA-4AB8-865F-98F3BB4063C9}"/>
                </a:ext>
              </a:extLst>
            </p:cNvPr>
            <p:cNvSpPr/>
            <p:nvPr/>
          </p:nvSpPr>
          <p:spPr>
            <a:xfrm>
              <a:off x="1668905" y="2137191"/>
              <a:ext cx="504825" cy="276225"/>
            </a:xfrm>
            <a:custGeom>
              <a:avLst/>
              <a:gdLst>
                <a:gd name="connsiteX0" fmla="*/ 477679 w 504825"/>
                <a:gd name="connsiteY0" fmla="*/ 98584 h 276225"/>
                <a:gd name="connsiteX1" fmla="*/ 356997 w 504825"/>
                <a:gd name="connsiteY1" fmla="*/ 26194 h 276225"/>
                <a:gd name="connsiteX2" fmla="*/ 254794 w 504825"/>
                <a:gd name="connsiteY2" fmla="*/ 7144 h 276225"/>
                <a:gd name="connsiteX3" fmla="*/ 152591 w 504825"/>
                <a:gd name="connsiteY3" fmla="*/ 26194 h 276225"/>
                <a:gd name="connsiteX4" fmla="*/ 31909 w 504825"/>
                <a:gd name="connsiteY4" fmla="*/ 98584 h 276225"/>
                <a:gd name="connsiteX5" fmla="*/ 7144 w 504825"/>
                <a:gd name="connsiteY5" fmla="*/ 159544 h 276225"/>
                <a:gd name="connsiteX6" fmla="*/ 7144 w 504825"/>
                <a:gd name="connsiteY6" fmla="*/ 273844 h 276225"/>
                <a:gd name="connsiteX7" fmla="*/ 245269 w 504825"/>
                <a:gd name="connsiteY7" fmla="*/ 273844 h 276225"/>
                <a:gd name="connsiteX8" fmla="*/ 245269 w 504825"/>
                <a:gd name="connsiteY8" fmla="*/ 84963 h 276225"/>
                <a:gd name="connsiteX9" fmla="*/ 153353 w 504825"/>
                <a:gd name="connsiteY9" fmla="*/ 129826 h 276225"/>
                <a:gd name="connsiteX10" fmla="*/ 149448 w 504825"/>
                <a:gd name="connsiteY10" fmla="*/ 130778 h 276225"/>
                <a:gd name="connsiteX11" fmla="*/ 144114 w 504825"/>
                <a:gd name="connsiteY11" fmla="*/ 128969 h 276225"/>
                <a:gd name="connsiteX12" fmla="*/ 140589 w 504825"/>
                <a:gd name="connsiteY12" fmla="*/ 120396 h 276225"/>
                <a:gd name="connsiteX13" fmla="*/ 152305 w 504825"/>
                <a:gd name="connsiteY13" fmla="*/ 46768 h 276225"/>
                <a:gd name="connsiteX14" fmla="*/ 158687 w 504825"/>
                <a:gd name="connsiteY14" fmla="*/ 44291 h 276225"/>
                <a:gd name="connsiteX15" fmla="*/ 195644 w 504825"/>
                <a:gd name="connsiteY15" fmla="*/ 33719 h 276225"/>
                <a:gd name="connsiteX16" fmla="*/ 292443 w 504825"/>
                <a:gd name="connsiteY16" fmla="*/ 55145 h 276225"/>
                <a:gd name="connsiteX17" fmla="*/ 314230 w 504825"/>
                <a:gd name="connsiteY17" fmla="*/ 33147 h 276225"/>
                <a:gd name="connsiteX18" fmla="*/ 350616 w 504825"/>
                <a:gd name="connsiteY18" fmla="*/ 44196 h 276225"/>
                <a:gd name="connsiteX19" fmla="*/ 357283 w 504825"/>
                <a:gd name="connsiteY19" fmla="*/ 46673 h 276225"/>
                <a:gd name="connsiteX20" fmla="*/ 369094 w 504825"/>
                <a:gd name="connsiteY20" fmla="*/ 120396 h 276225"/>
                <a:gd name="connsiteX21" fmla="*/ 365570 w 504825"/>
                <a:gd name="connsiteY21" fmla="*/ 128969 h 276225"/>
                <a:gd name="connsiteX22" fmla="*/ 360236 w 504825"/>
                <a:gd name="connsiteY22" fmla="*/ 130778 h 276225"/>
                <a:gd name="connsiteX23" fmla="*/ 356331 w 504825"/>
                <a:gd name="connsiteY23" fmla="*/ 129826 h 276225"/>
                <a:gd name="connsiteX24" fmla="*/ 264319 w 504825"/>
                <a:gd name="connsiteY24" fmla="*/ 84963 h 276225"/>
                <a:gd name="connsiteX25" fmla="*/ 264319 w 504825"/>
                <a:gd name="connsiteY25" fmla="*/ 273844 h 276225"/>
                <a:gd name="connsiteX26" fmla="*/ 502444 w 504825"/>
                <a:gd name="connsiteY26" fmla="*/ 273844 h 276225"/>
                <a:gd name="connsiteX27" fmla="*/ 502444 w 504825"/>
                <a:gd name="connsiteY27" fmla="*/ 159544 h 276225"/>
                <a:gd name="connsiteX28" fmla="*/ 477679 w 504825"/>
                <a:gd name="connsiteY28" fmla="*/ 9858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4825" h="276225">
                  <a:moveTo>
                    <a:pt x="477679" y="98584"/>
                  </a:moveTo>
                  <a:cubicBezTo>
                    <a:pt x="443400" y="65696"/>
                    <a:pt x="402152" y="40953"/>
                    <a:pt x="356997" y="26194"/>
                  </a:cubicBezTo>
                  <a:cubicBezTo>
                    <a:pt x="324336" y="13807"/>
                    <a:pt x="289724" y="7356"/>
                    <a:pt x="254794" y="7144"/>
                  </a:cubicBezTo>
                  <a:cubicBezTo>
                    <a:pt x="219921" y="7929"/>
                    <a:pt x="185405" y="14362"/>
                    <a:pt x="152591" y="26194"/>
                  </a:cubicBezTo>
                  <a:cubicBezTo>
                    <a:pt x="108132" y="42441"/>
                    <a:pt x="67174" y="67009"/>
                    <a:pt x="31909" y="98584"/>
                  </a:cubicBezTo>
                  <a:cubicBezTo>
                    <a:pt x="15980" y="114871"/>
                    <a:pt x="7086" y="136763"/>
                    <a:pt x="7144" y="159544"/>
                  </a:cubicBezTo>
                  <a:lnTo>
                    <a:pt x="7144" y="273844"/>
                  </a:lnTo>
                  <a:lnTo>
                    <a:pt x="245269" y="273844"/>
                  </a:lnTo>
                  <a:lnTo>
                    <a:pt x="245269" y="84963"/>
                  </a:lnTo>
                  <a:lnTo>
                    <a:pt x="153353" y="129826"/>
                  </a:lnTo>
                  <a:cubicBezTo>
                    <a:pt x="152151" y="130463"/>
                    <a:pt x="150809" y="130790"/>
                    <a:pt x="149448" y="130778"/>
                  </a:cubicBezTo>
                  <a:cubicBezTo>
                    <a:pt x="147514" y="130809"/>
                    <a:pt x="145630" y="130169"/>
                    <a:pt x="144114" y="128969"/>
                  </a:cubicBezTo>
                  <a:cubicBezTo>
                    <a:pt x="141362" y="127047"/>
                    <a:pt x="139984" y="123697"/>
                    <a:pt x="140589" y="120396"/>
                  </a:cubicBezTo>
                  <a:lnTo>
                    <a:pt x="152305" y="46768"/>
                  </a:lnTo>
                  <a:lnTo>
                    <a:pt x="158687" y="44291"/>
                  </a:lnTo>
                  <a:cubicBezTo>
                    <a:pt x="171641" y="39910"/>
                    <a:pt x="183833" y="36481"/>
                    <a:pt x="195644" y="33719"/>
                  </a:cubicBezTo>
                  <a:cubicBezTo>
                    <a:pt x="216457" y="66365"/>
                    <a:pt x="259796" y="75959"/>
                    <a:pt x="292443" y="55145"/>
                  </a:cubicBezTo>
                  <a:cubicBezTo>
                    <a:pt x="301254" y="49528"/>
                    <a:pt x="308698" y="42012"/>
                    <a:pt x="314230" y="33147"/>
                  </a:cubicBezTo>
                  <a:cubicBezTo>
                    <a:pt x="326573" y="36081"/>
                    <a:pt x="338725" y="39771"/>
                    <a:pt x="350616" y="44196"/>
                  </a:cubicBezTo>
                  <a:lnTo>
                    <a:pt x="357283" y="46673"/>
                  </a:lnTo>
                  <a:lnTo>
                    <a:pt x="369094" y="120396"/>
                  </a:lnTo>
                  <a:cubicBezTo>
                    <a:pt x="369699" y="123697"/>
                    <a:pt x="368322" y="127047"/>
                    <a:pt x="365570" y="128969"/>
                  </a:cubicBezTo>
                  <a:cubicBezTo>
                    <a:pt x="364053" y="130169"/>
                    <a:pt x="362169" y="130809"/>
                    <a:pt x="360236" y="130778"/>
                  </a:cubicBezTo>
                  <a:cubicBezTo>
                    <a:pt x="358875" y="130790"/>
                    <a:pt x="357533" y="130463"/>
                    <a:pt x="356331" y="129826"/>
                  </a:cubicBezTo>
                  <a:lnTo>
                    <a:pt x="264319" y="84963"/>
                  </a:lnTo>
                  <a:lnTo>
                    <a:pt x="264319" y="273844"/>
                  </a:lnTo>
                  <a:lnTo>
                    <a:pt x="502444" y="273844"/>
                  </a:lnTo>
                  <a:lnTo>
                    <a:pt x="502444" y="159544"/>
                  </a:lnTo>
                  <a:cubicBezTo>
                    <a:pt x="502502" y="136763"/>
                    <a:pt x="493608" y="114871"/>
                    <a:pt x="477679" y="98584"/>
                  </a:cubicBezTo>
                  <a:close/>
                </a:path>
              </a:pathLst>
            </a:cu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2EE9A63C-EE33-4209-89FE-B88EAA1DF6C7}"/>
                </a:ext>
              </a:extLst>
            </p:cNvPr>
            <p:cNvSpPr/>
            <p:nvPr/>
          </p:nvSpPr>
          <p:spPr>
            <a:xfrm>
              <a:off x="1775395" y="1871539"/>
              <a:ext cx="295275" cy="238125"/>
            </a:xfrm>
            <a:custGeom>
              <a:avLst/>
              <a:gdLst>
                <a:gd name="connsiteX0" fmla="*/ 269176 w 295275"/>
                <a:gd name="connsiteY0" fmla="*/ 66961 h 238125"/>
                <a:gd name="connsiteX1" fmla="*/ 229552 w 295275"/>
                <a:gd name="connsiteY1" fmla="*/ 7144 h 238125"/>
                <a:gd name="connsiteX2" fmla="*/ 173546 w 295275"/>
                <a:gd name="connsiteY2" fmla="*/ 52483 h 238125"/>
                <a:gd name="connsiteX3" fmla="*/ 81629 w 295275"/>
                <a:gd name="connsiteY3" fmla="*/ 94297 h 238125"/>
                <a:gd name="connsiteX4" fmla="*/ 69554 w 295275"/>
                <a:gd name="connsiteY4" fmla="*/ 88326 h 238125"/>
                <a:gd name="connsiteX5" fmla="*/ 72771 w 295275"/>
                <a:gd name="connsiteY5" fmla="*/ 77724 h 238125"/>
                <a:gd name="connsiteX6" fmla="*/ 93821 w 295275"/>
                <a:gd name="connsiteY6" fmla="*/ 48482 h 238125"/>
                <a:gd name="connsiteX7" fmla="*/ 96679 w 295275"/>
                <a:gd name="connsiteY7" fmla="*/ 41624 h 238125"/>
                <a:gd name="connsiteX8" fmla="*/ 76391 w 295275"/>
                <a:gd name="connsiteY8" fmla="*/ 59245 h 238125"/>
                <a:gd name="connsiteX9" fmla="*/ 25336 w 295275"/>
                <a:gd name="connsiteY9" fmla="*/ 84296 h 238125"/>
                <a:gd name="connsiteX10" fmla="*/ 10001 w 295275"/>
                <a:gd name="connsiteY10" fmla="*/ 117729 h 238125"/>
                <a:gd name="connsiteX11" fmla="*/ 7144 w 295275"/>
                <a:gd name="connsiteY11" fmla="*/ 139446 h 238125"/>
                <a:gd name="connsiteX12" fmla="*/ 205678 w 295275"/>
                <a:gd name="connsiteY12" fmla="*/ 223325 h 238125"/>
                <a:gd name="connsiteX13" fmla="*/ 288608 w 295275"/>
                <a:gd name="connsiteY13" fmla="*/ 141732 h 238125"/>
                <a:gd name="connsiteX14" fmla="*/ 269176 w 295275"/>
                <a:gd name="connsiteY14" fmla="*/ 66961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5275" h="238125">
                  <a:moveTo>
                    <a:pt x="269176" y="66961"/>
                  </a:moveTo>
                  <a:cubicBezTo>
                    <a:pt x="259523" y="44883"/>
                    <a:pt x="246116" y="24644"/>
                    <a:pt x="229552" y="7144"/>
                  </a:cubicBezTo>
                  <a:cubicBezTo>
                    <a:pt x="212899" y="24590"/>
                    <a:pt x="194077" y="39827"/>
                    <a:pt x="173546" y="52483"/>
                  </a:cubicBezTo>
                  <a:cubicBezTo>
                    <a:pt x="144284" y="69269"/>
                    <a:pt x="113510" y="83269"/>
                    <a:pt x="81629" y="94297"/>
                  </a:cubicBezTo>
                  <a:cubicBezTo>
                    <a:pt x="76646" y="95983"/>
                    <a:pt x="71240" y="93310"/>
                    <a:pt x="69554" y="88326"/>
                  </a:cubicBezTo>
                  <a:cubicBezTo>
                    <a:pt x="68249" y="84469"/>
                    <a:pt x="69542" y="80207"/>
                    <a:pt x="72771" y="77724"/>
                  </a:cubicBezTo>
                  <a:cubicBezTo>
                    <a:pt x="81754" y="69555"/>
                    <a:pt x="88925" y="59593"/>
                    <a:pt x="93821" y="48482"/>
                  </a:cubicBezTo>
                  <a:cubicBezTo>
                    <a:pt x="94964" y="46006"/>
                    <a:pt x="95917" y="43815"/>
                    <a:pt x="96679" y="41624"/>
                  </a:cubicBezTo>
                  <a:cubicBezTo>
                    <a:pt x="90473" y="48110"/>
                    <a:pt x="83682" y="54009"/>
                    <a:pt x="76391" y="59245"/>
                  </a:cubicBezTo>
                  <a:cubicBezTo>
                    <a:pt x="60822" y="70274"/>
                    <a:pt x="43585" y="78731"/>
                    <a:pt x="25336" y="84296"/>
                  </a:cubicBezTo>
                  <a:cubicBezTo>
                    <a:pt x="18101" y="94338"/>
                    <a:pt x="12892" y="105694"/>
                    <a:pt x="10001" y="117729"/>
                  </a:cubicBezTo>
                  <a:cubicBezTo>
                    <a:pt x="8555" y="124895"/>
                    <a:pt x="7600" y="132151"/>
                    <a:pt x="7144" y="139446"/>
                  </a:cubicBezTo>
                  <a:cubicBezTo>
                    <a:pt x="38805" y="217432"/>
                    <a:pt x="127691" y="254986"/>
                    <a:pt x="205678" y="223325"/>
                  </a:cubicBezTo>
                  <a:cubicBezTo>
                    <a:pt x="243023" y="208164"/>
                    <a:pt x="272842" y="178826"/>
                    <a:pt x="288608" y="141732"/>
                  </a:cubicBezTo>
                  <a:cubicBezTo>
                    <a:pt x="285151" y="116119"/>
                    <a:pt x="278627" y="91015"/>
                    <a:pt x="269176" y="66961"/>
                  </a:cubicBezTo>
                  <a:close/>
                </a:path>
              </a:pathLst>
            </a:cu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32E035D4-5882-42B4-9770-58FA9659045A}"/>
                </a:ext>
              </a:extLst>
            </p:cNvPr>
            <p:cNvSpPr/>
            <p:nvPr/>
          </p:nvSpPr>
          <p:spPr>
            <a:xfrm>
              <a:off x="1754630" y="1732995"/>
              <a:ext cx="333375" cy="247650"/>
            </a:xfrm>
            <a:custGeom>
              <a:avLst/>
              <a:gdLst>
                <a:gd name="connsiteX0" fmla="*/ 33052 w 333375"/>
                <a:gd name="connsiteY0" fmla="*/ 208553 h 247650"/>
                <a:gd name="connsiteX1" fmla="*/ 38195 w 333375"/>
                <a:gd name="connsiteY1" fmla="*/ 205219 h 247650"/>
                <a:gd name="connsiteX2" fmla="*/ 85820 w 333375"/>
                <a:gd name="connsiteY2" fmla="*/ 182359 h 247650"/>
                <a:gd name="connsiteX3" fmla="*/ 121444 w 333375"/>
                <a:gd name="connsiteY3" fmla="*/ 144640 h 247650"/>
                <a:gd name="connsiteX4" fmla="*/ 130112 w 333375"/>
                <a:gd name="connsiteY4" fmla="*/ 139973 h 247650"/>
                <a:gd name="connsiteX5" fmla="*/ 138208 w 333375"/>
                <a:gd name="connsiteY5" fmla="*/ 145497 h 247650"/>
                <a:gd name="connsiteX6" fmla="*/ 131636 w 333375"/>
                <a:gd name="connsiteY6" fmla="*/ 195123 h 247650"/>
                <a:gd name="connsiteX7" fmla="*/ 127825 w 333375"/>
                <a:gd name="connsiteY7" fmla="*/ 202552 h 247650"/>
                <a:gd name="connsiteX8" fmla="*/ 184118 w 333375"/>
                <a:gd name="connsiteY8" fmla="*/ 174739 h 247650"/>
                <a:gd name="connsiteX9" fmla="*/ 242602 w 333375"/>
                <a:gd name="connsiteY9" fmla="*/ 125590 h 247650"/>
                <a:gd name="connsiteX10" fmla="*/ 249365 w 333375"/>
                <a:gd name="connsiteY10" fmla="*/ 122161 h 247650"/>
                <a:gd name="connsiteX11" fmla="*/ 256603 w 333375"/>
                <a:gd name="connsiteY11" fmla="*/ 124733 h 247650"/>
                <a:gd name="connsiteX12" fmla="*/ 307658 w 333375"/>
                <a:gd name="connsiteY12" fmla="*/ 198361 h 247650"/>
                <a:gd name="connsiteX13" fmla="*/ 321945 w 333375"/>
                <a:gd name="connsiteY13" fmla="*/ 243510 h 247650"/>
                <a:gd name="connsiteX14" fmla="*/ 333375 w 333375"/>
                <a:gd name="connsiteY14" fmla="*/ 212077 h 247650"/>
                <a:gd name="connsiteX15" fmla="*/ 274606 w 333375"/>
                <a:gd name="connsiteY15" fmla="*/ 86823 h 247650"/>
                <a:gd name="connsiteX16" fmla="*/ 306419 w 333375"/>
                <a:gd name="connsiteY16" fmla="*/ 71107 h 247650"/>
                <a:gd name="connsiteX17" fmla="*/ 309867 w 333375"/>
                <a:gd name="connsiteY17" fmla="*/ 60048 h 247650"/>
                <a:gd name="connsiteX18" fmla="*/ 301276 w 333375"/>
                <a:gd name="connsiteY18" fmla="*/ 55772 h 247650"/>
                <a:gd name="connsiteX19" fmla="*/ 256032 w 333375"/>
                <a:gd name="connsiteY19" fmla="*/ 63963 h 247650"/>
                <a:gd name="connsiteX20" fmla="*/ 267176 w 333375"/>
                <a:gd name="connsiteY20" fmla="*/ 47866 h 247650"/>
                <a:gd name="connsiteX21" fmla="*/ 266129 w 333375"/>
                <a:gd name="connsiteY21" fmla="*/ 37293 h 247650"/>
                <a:gd name="connsiteX22" fmla="*/ 255556 w 333375"/>
                <a:gd name="connsiteY22" fmla="*/ 36722 h 247650"/>
                <a:gd name="connsiteX23" fmla="*/ 231553 w 333375"/>
                <a:gd name="connsiteY23" fmla="*/ 54819 h 247650"/>
                <a:gd name="connsiteX24" fmla="*/ 207645 w 333375"/>
                <a:gd name="connsiteY24" fmla="*/ 11290 h 247650"/>
                <a:gd name="connsiteX25" fmla="*/ 196476 w 333375"/>
                <a:gd name="connsiteY25" fmla="*/ 8214 h 247650"/>
                <a:gd name="connsiteX26" fmla="*/ 192405 w 333375"/>
                <a:gd name="connsiteY26" fmla="*/ 16434 h 247650"/>
                <a:gd name="connsiteX27" fmla="*/ 197644 w 333375"/>
                <a:gd name="connsiteY27" fmla="*/ 51581 h 247650"/>
                <a:gd name="connsiteX28" fmla="*/ 170021 w 333375"/>
                <a:gd name="connsiteY28" fmla="*/ 49104 h 247650"/>
                <a:gd name="connsiteX29" fmla="*/ 7144 w 333375"/>
                <a:gd name="connsiteY29" fmla="*/ 212172 h 247650"/>
                <a:gd name="connsiteX30" fmla="*/ 15811 w 333375"/>
                <a:gd name="connsiteY30" fmla="*/ 240747 h 247650"/>
                <a:gd name="connsiteX31" fmla="*/ 33052 w 333375"/>
                <a:gd name="connsiteY31" fmla="*/ 208553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33375" h="247650">
                  <a:moveTo>
                    <a:pt x="33052" y="208553"/>
                  </a:moveTo>
                  <a:cubicBezTo>
                    <a:pt x="34352" y="206905"/>
                    <a:pt x="36161" y="205733"/>
                    <a:pt x="38195" y="205219"/>
                  </a:cubicBezTo>
                  <a:cubicBezTo>
                    <a:pt x="55250" y="200350"/>
                    <a:pt x="71354" y="192619"/>
                    <a:pt x="85820" y="182359"/>
                  </a:cubicBezTo>
                  <a:cubicBezTo>
                    <a:pt x="99861" y="172024"/>
                    <a:pt x="111927" y="159248"/>
                    <a:pt x="121444" y="144640"/>
                  </a:cubicBezTo>
                  <a:cubicBezTo>
                    <a:pt x="123243" y="141596"/>
                    <a:pt x="126580" y="139799"/>
                    <a:pt x="130112" y="139973"/>
                  </a:cubicBezTo>
                  <a:cubicBezTo>
                    <a:pt x="133623" y="140178"/>
                    <a:pt x="136736" y="142302"/>
                    <a:pt x="138208" y="145497"/>
                  </a:cubicBezTo>
                  <a:cubicBezTo>
                    <a:pt x="139065" y="147307"/>
                    <a:pt x="146209" y="164547"/>
                    <a:pt x="131636" y="195123"/>
                  </a:cubicBezTo>
                  <a:cubicBezTo>
                    <a:pt x="130397" y="197790"/>
                    <a:pt x="129064" y="200266"/>
                    <a:pt x="127825" y="202552"/>
                  </a:cubicBezTo>
                  <a:cubicBezTo>
                    <a:pt x="147255" y="194693"/>
                    <a:pt x="166071" y="185397"/>
                    <a:pt x="184118" y="174739"/>
                  </a:cubicBezTo>
                  <a:cubicBezTo>
                    <a:pt x="206001" y="161429"/>
                    <a:pt x="225723" y="144855"/>
                    <a:pt x="242602" y="125590"/>
                  </a:cubicBezTo>
                  <a:cubicBezTo>
                    <a:pt x="244284" y="123560"/>
                    <a:pt x="246733" y="122319"/>
                    <a:pt x="249365" y="122161"/>
                  </a:cubicBezTo>
                  <a:cubicBezTo>
                    <a:pt x="252031" y="121964"/>
                    <a:pt x="254659" y="122897"/>
                    <a:pt x="256603" y="124733"/>
                  </a:cubicBezTo>
                  <a:cubicBezTo>
                    <a:pt x="278179" y="145780"/>
                    <a:pt x="295511" y="170776"/>
                    <a:pt x="307658" y="198361"/>
                  </a:cubicBezTo>
                  <a:cubicBezTo>
                    <a:pt x="313471" y="213058"/>
                    <a:pt x="318245" y="228145"/>
                    <a:pt x="321945" y="243510"/>
                  </a:cubicBezTo>
                  <a:cubicBezTo>
                    <a:pt x="328862" y="234438"/>
                    <a:pt x="332849" y="223473"/>
                    <a:pt x="333375" y="212077"/>
                  </a:cubicBezTo>
                  <a:cubicBezTo>
                    <a:pt x="333426" y="163655"/>
                    <a:pt x="311879" y="117733"/>
                    <a:pt x="274606" y="86823"/>
                  </a:cubicBezTo>
                  <a:lnTo>
                    <a:pt x="306419" y="71107"/>
                  </a:lnTo>
                  <a:cubicBezTo>
                    <a:pt x="310425" y="69005"/>
                    <a:pt x="311969" y="64054"/>
                    <a:pt x="309867" y="60048"/>
                  </a:cubicBezTo>
                  <a:cubicBezTo>
                    <a:pt x="308225" y="56919"/>
                    <a:pt x="304762" y="55195"/>
                    <a:pt x="301276" y="55772"/>
                  </a:cubicBezTo>
                  <a:lnTo>
                    <a:pt x="256032" y="63963"/>
                  </a:lnTo>
                  <a:lnTo>
                    <a:pt x="267176" y="47866"/>
                  </a:lnTo>
                  <a:cubicBezTo>
                    <a:pt x="269429" y="44552"/>
                    <a:pt x="268988" y="40100"/>
                    <a:pt x="266129" y="37293"/>
                  </a:cubicBezTo>
                  <a:cubicBezTo>
                    <a:pt x="263235" y="34505"/>
                    <a:pt x="258733" y="34262"/>
                    <a:pt x="255556" y="36722"/>
                  </a:cubicBezTo>
                  <a:lnTo>
                    <a:pt x="231553" y="54819"/>
                  </a:lnTo>
                  <a:lnTo>
                    <a:pt x="207645" y="11290"/>
                  </a:lnTo>
                  <a:cubicBezTo>
                    <a:pt x="205410" y="7356"/>
                    <a:pt x="200410" y="5980"/>
                    <a:pt x="196476" y="8214"/>
                  </a:cubicBezTo>
                  <a:cubicBezTo>
                    <a:pt x="193569" y="9866"/>
                    <a:pt x="191957" y="13120"/>
                    <a:pt x="192405" y="16434"/>
                  </a:cubicBezTo>
                  <a:lnTo>
                    <a:pt x="197644" y="51581"/>
                  </a:lnTo>
                  <a:cubicBezTo>
                    <a:pt x="188522" y="49983"/>
                    <a:pt x="179281" y="49156"/>
                    <a:pt x="170021" y="49104"/>
                  </a:cubicBezTo>
                  <a:cubicBezTo>
                    <a:pt x="80036" y="49209"/>
                    <a:pt x="7144" y="122187"/>
                    <a:pt x="7144" y="212172"/>
                  </a:cubicBezTo>
                  <a:cubicBezTo>
                    <a:pt x="7335" y="222315"/>
                    <a:pt x="10336" y="232207"/>
                    <a:pt x="15811" y="240747"/>
                  </a:cubicBezTo>
                  <a:cubicBezTo>
                    <a:pt x="19886" y="229201"/>
                    <a:pt x="25700" y="218344"/>
                    <a:pt x="33052" y="208553"/>
                  </a:cubicBezTo>
                  <a:close/>
                </a:path>
              </a:pathLst>
            </a:cu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6" name="내용 개체 틀 4" descr="숫 프로필">
            <a:extLst>
              <a:ext uri="{FF2B5EF4-FFF2-40B4-BE49-F238E27FC236}">
                <a16:creationId xmlns:a16="http://schemas.microsoft.com/office/drawing/2014/main" id="{FA707940-CD43-4BC8-9F37-9A94AEF3BF82}"/>
              </a:ext>
            </a:extLst>
          </p:cNvPr>
          <p:cNvGrpSpPr/>
          <p:nvPr/>
        </p:nvGrpSpPr>
        <p:grpSpPr>
          <a:xfrm>
            <a:off x="4231570" y="1743485"/>
            <a:ext cx="1464484" cy="1659096"/>
            <a:chOff x="4115639" y="1727533"/>
            <a:chExt cx="573781" cy="685883"/>
          </a:xfrm>
        </p:grpSpPr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5A8FD8EB-D38D-48AB-A1B1-417B3CAAA3F3}"/>
                </a:ext>
              </a:extLst>
            </p:cNvPr>
            <p:cNvSpPr/>
            <p:nvPr/>
          </p:nvSpPr>
          <p:spPr>
            <a:xfrm>
              <a:off x="4115639" y="2099091"/>
              <a:ext cx="573781" cy="314325"/>
            </a:xfrm>
            <a:custGeom>
              <a:avLst/>
              <a:gdLst>
                <a:gd name="connsiteX0" fmla="*/ 616744 w 619125"/>
                <a:gd name="connsiteY0" fmla="*/ 159544 h 314325"/>
                <a:gd name="connsiteX1" fmla="*/ 586264 w 619125"/>
                <a:gd name="connsiteY1" fmla="*/ 98584 h 314325"/>
                <a:gd name="connsiteX2" fmla="*/ 437674 w 619125"/>
                <a:gd name="connsiteY2" fmla="*/ 26194 h 314325"/>
                <a:gd name="connsiteX3" fmla="*/ 311944 w 619125"/>
                <a:gd name="connsiteY3" fmla="*/ 7144 h 314325"/>
                <a:gd name="connsiteX4" fmla="*/ 186214 w 619125"/>
                <a:gd name="connsiteY4" fmla="*/ 26194 h 314325"/>
                <a:gd name="connsiteX5" fmla="*/ 37624 w 619125"/>
                <a:gd name="connsiteY5" fmla="*/ 98584 h 314325"/>
                <a:gd name="connsiteX6" fmla="*/ 7144 w 619125"/>
                <a:gd name="connsiteY6" fmla="*/ 159544 h 314325"/>
                <a:gd name="connsiteX7" fmla="*/ 7144 w 619125"/>
                <a:gd name="connsiteY7" fmla="*/ 311944 h 314325"/>
                <a:gd name="connsiteX8" fmla="*/ 616744 w 619125"/>
                <a:gd name="connsiteY8" fmla="*/ 311944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9125" h="314325">
                  <a:moveTo>
                    <a:pt x="616744" y="159544"/>
                  </a:moveTo>
                  <a:cubicBezTo>
                    <a:pt x="616247" y="135680"/>
                    <a:pt x="605057" y="113301"/>
                    <a:pt x="586264" y="98584"/>
                  </a:cubicBezTo>
                  <a:cubicBezTo>
                    <a:pt x="544354" y="64294"/>
                    <a:pt x="491014" y="41434"/>
                    <a:pt x="437674" y="26194"/>
                  </a:cubicBezTo>
                  <a:cubicBezTo>
                    <a:pt x="396923" y="13719"/>
                    <a:pt x="354561" y="7301"/>
                    <a:pt x="311944" y="7144"/>
                  </a:cubicBezTo>
                  <a:cubicBezTo>
                    <a:pt x="269374" y="7878"/>
                    <a:pt x="227091" y="14285"/>
                    <a:pt x="186214" y="26194"/>
                  </a:cubicBezTo>
                  <a:cubicBezTo>
                    <a:pt x="132943" y="41739"/>
                    <a:pt x="82699" y="66217"/>
                    <a:pt x="37624" y="98584"/>
                  </a:cubicBezTo>
                  <a:cubicBezTo>
                    <a:pt x="18831" y="113301"/>
                    <a:pt x="7641" y="135680"/>
                    <a:pt x="7144" y="159544"/>
                  </a:cubicBezTo>
                  <a:lnTo>
                    <a:pt x="7144" y="311944"/>
                  </a:lnTo>
                  <a:lnTo>
                    <a:pt x="616744" y="311944"/>
                  </a:lnTo>
                  <a:close/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F63C7572-1222-4E2B-B31F-B3E847A74080}"/>
                </a:ext>
              </a:extLst>
            </p:cNvPr>
            <p:cNvSpPr/>
            <p:nvPr/>
          </p:nvSpPr>
          <p:spPr>
            <a:xfrm>
              <a:off x="4205119" y="1727533"/>
              <a:ext cx="333375" cy="180975"/>
            </a:xfrm>
            <a:custGeom>
              <a:avLst/>
              <a:gdLst>
                <a:gd name="connsiteX0" fmla="*/ 148545 w 333375"/>
                <a:gd name="connsiteY0" fmla="*/ 147721 h 180975"/>
                <a:gd name="connsiteX1" fmla="*/ 234270 w 333375"/>
                <a:gd name="connsiteY1" fmla="*/ 86094 h 180975"/>
                <a:gd name="connsiteX2" fmla="*/ 234270 w 333375"/>
                <a:gd name="connsiteY2" fmla="*/ 86094 h 180975"/>
                <a:gd name="connsiteX3" fmla="*/ 260559 w 333375"/>
                <a:gd name="connsiteY3" fmla="*/ 96667 h 180975"/>
                <a:gd name="connsiteX4" fmla="*/ 306089 w 333375"/>
                <a:gd name="connsiteY4" fmla="*/ 144959 h 180975"/>
                <a:gd name="connsiteX5" fmla="*/ 328473 w 333375"/>
                <a:gd name="connsiteY5" fmla="*/ 177344 h 180975"/>
                <a:gd name="connsiteX6" fmla="*/ 328473 w 333375"/>
                <a:gd name="connsiteY6" fmla="*/ 177344 h 180975"/>
                <a:gd name="connsiteX7" fmla="*/ 329520 w 333375"/>
                <a:gd name="connsiteY7" fmla="*/ 178677 h 180975"/>
                <a:gd name="connsiteX8" fmla="*/ 329520 w 333375"/>
                <a:gd name="connsiteY8" fmla="*/ 178677 h 180975"/>
                <a:gd name="connsiteX9" fmla="*/ 330759 w 333375"/>
                <a:gd name="connsiteY9" fmla="*/ 118384 h 180975"/>
                <a:gd name="connsiteX10" fmla="*/ 300945 w 333375"/>
                <a:gd name="connsiteY10" fmla="*/ 57234 h 180975"/>
                <a:gd name="connsiteX11" fmla="*/ 250939 w 333375"/>
                <a:gd name="connsiteY11" fmla="*/ 40565 h 180975"/>
                <a:gd name="connsiteX12" fmla="*/ 165024 w 333375"/>
                <a:gd name="connsiteY12" fmla="*/ 7227 h 180975"/>
                <a:gd name="connsiteX13" fmla="*/ 43294 w 333375"/>
                <a:gd name="connsiteY13" fmla="*/ 59520 h 180975"/>
                <a:gd name="connsiteX14" fmla="*/ 13576 w 333375"/>
                <a:gd name="connsiteY14" fmla="*/ 142101 h 180975"/>
                <a:gd name="connsiteX15" fmla="*/ 10052 w 333375"/>
                <a:gd name="connsiteY15" fmla="*/ 170010 h 180975"/>
                <a:gd name="connsiteX16" fmla="*/ 25959 w 333375"/>
                <a:gd name="connsiteY16" fmla="*/ 170010 h 180975"/>
                <a:gd name="connsiteX17" fmla="*/ 25959 w 333375"/>
                <a:gd name="connsiteY17" fmla="*/ 170010 h 180975"/>
                <a:gd name="connsiteX18" fmla="*/ 148545 w 333375"/>
                <a:gd name="connsiteY18" fmla="*/ 147721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3375" h="180975">
                  <a:moveTo>
                    <a:pt x="148545" y="147721"/>
                  </a:moveTo>
                  <a:cubicBezTo>
                    <a:pt x="173310" y="133148"/>
                    <a:pt x="234270" y="86094"/>
                    <a:pt x="234270" y="86094"/>
                  </a:cubicBezTo>
                  <a:lnTo>
                    <a:pt x="234270" y="86094"/>
                  </a:lnTo>
                  <a:cubicBezTo>
                    <a:pt x="243890" y="86928"/>
                    <a:pt x="253042" y="90608"/>
                    <a:pt x="260559" y="96667"/>
                  </a:cubicBezTo>
                  <a:cubicBezTo>
                    <a:pt x="278852" y="109512"/>
                    <a:pt x="294343" y="125942"/>
                    <a:pt x="306089" y="144959"/>
                  </a:cubicBezTo>
                  <a:cubicBezTo>
                    <a:pt x="316662" y="160770"/>
                    <a:pt x="325710" y="173534"/>
                    <a:pt x="328473" y="177344"/>
                  </a:cubicBezTo>
                  <a:lnTo>
                    <a:pt x="328473" y="177344"/>
                  </a:lnTo>
                  <a:lnTo>
                    <a:pt x="329520" y="178677"/>
                  </a:lnTo>
                  <a:lnTo>
                    <a:pt x="329520" y="178677"/>
                  </a:lnTo>
                  <a:cubicBezTo>
                    <a:pt x="334283" y="169152"/>
                    <a:pt x="334092" y="142578"/>
                    <a:pt x="330759" y="118384"/>
                  </a:cubicBezTo>
                  <a:cubicBezTo>
                    <a:pt x="326091" y="85047"/>
                    <a:pt x="322281" y="75141"/>
                    <a:pt x="300945" y="57234"/>
                  </a:cubicBezTo>
                  <a:cubicBezTo>
                    <a:pt x="287350" y="44913"/>
                    <a:pt x="269207" y="38865"/>
                    <a:pt x="250939" y="40565"/>
                  </a:cubicBezTo>
                  <a:cubicBezTo>
                    <a:pt x="226153" y="21331"/>
                    <a:pt x="196295" y="9746"/>
                    <a:pt x="165024" y="7227"/>
                  </a:cubicBezTo>
                  <a:cubicBezTo>
                    <a:pt x="117399" y="5513"/>
                    <a:pt x="65392" y="30373"/>
                    <a:pt x="43294" y="59520"/>
                  </a:cubicBezTo>
                  <a:cubicBezTo>
                    <a:pt x="9861" y="103335"/>
                    <a:pt x="13576" y="131910"/>
                    <a:pt x="13576" y="142101"/>
                  </a:cubicBezTo>
                  <a:cubicBezTo>
                    <a:pt x="13576" y="152293"/>
                    <a:pt x="1860" y="170010"/>
                    <a:pt x="10052" y="170010"/>
                  </a:cubicBezTo>
                  <a:cubicBezTo>
                    <a:pt x="15386" y="170010"/>
                    <a:pt x="20625" y="170010"/>
                    <a:pt x="25959" y="170010"/>
                  </a:cubicBezTo>
                  <a:lnTo>
                    <a:pt x="25959" y="170010"/>
                  </a:lnTo>
                  <a:cubicBezTo>
                    <a:pt x="56153" y="169152"/>
                    <a:pt x="117780" y="165819"/>
                    <a:pt x="148545" y="147721"/>
                  </a:cubicBezTo>
                  <a:close/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6E3ABCC-B395-4F73-A4E2-51021F25425E}"/>
                </a:ext>
              </a:extLst>
            </p:cNvPr>
            <p:cNvSpPr/>
            <p:nvPr/>
          </p:nvSpPr>
          <p:spPr>
            <a:xfrm>
              <a:off x="4222790" y="1826676"/>
              <a:ext cx="314325" cy="238125"/>
            </a:xfrm>
            <a:custGeom>
              <a:avLst/>
              <a:gdLst>
                <a:gd name="connsiteX0" fmla="*/ 296799 w 314325"/>
                <a:gd name="connsiteY0" fmla="*/ 90678 h 238125"/>
                <a:gd name="connsiteX1" fmla="*/ 273082 w 314325"/>
                <a:gd name="connsiteY1" fmla="*/ 56483 h 238125"/>
                <a:gd name="connsiteX2" fmla="*/ 232220 w 314325"/>
                <a:gd name="connsiteY2" fmla="*/ 12859 h 238125"/>
                <a:gd name="connsiteX3" fmla="*/ 221837 w 314325"/>
                <a:gd name="connsiteY3" fmla="*/ 7144 h 238125"/>
                <a:gd name="connsiteX4" fmla="*/ 140494 w 314325"/>
                <a:gd name="connsiteY4" fmla="*/ 64865 h 238125"/>
                <a:gd name="connsiteX5" fmla="*/ 7144 w 314325"/>
                <a:gd name="connsiteY5" fmla="*/ 89821 h 238125"/>
                <a:gd name="connsiteX6" fmla="*/ 161422 w 314325"/>
                <a:gd name="connsiteY6" fmla="*/ 240319 h 238125"/>
                <a:gd name="connsiteX7" fmla="*/ 310420 w 314325"/>
                <a:gd name="connsiteY7" fmla="*/ 109347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4325" h="238125">
                  <a:moveTo>
                    <a:pt x="296799" y="90678"/>
                  </a:moveTo>
                  <a:cubicBezTo>
                    <a:pt x="296323" y="90011"/>
                    <a:pt x="285845" y="75438"/>
                    <a:pt x="273082" y="56483"/>
                  </a:cubicBezTo>
                  <a:cubicBezTo>
                    <a:pt x="262600" y="39292"/>
                    <a:pt x="248690" y="24441"/>
                    <a:pt x="232220" y="12859"/>
                  </a:cubicBezTo>
                  <a:cubicBezTo>
                    <a:pt x="229013" y="10524"/>
                    <a:pt x="225525" y="8604"/>
                    <a:pt x="221837" y="7144"/>
                  </a:cubicBezTo>
                  <a:cubicBezTo>
                    <a:pt x="204883" y="20003"/>
                    <a:pt x="161258" y="52769"/>
                    <a:pt x="140494" y="64865"/>
                  </a:cubicBezTo>
                  <a:cubicBezTo>
                    <a:pt x="107537" y="83915"/>
                    <a:pt x="47435" y="88964"/>
                    <a:pt x="7144" y="89821"/>
                  </a:cubicBezTo>
                  <a:cubicBezTo>
                    <a:pt x="8188" y="173983"/>
                    <a:pt x="77260" y="241363"/>
                    <a:pt x="161422" y="240319"/>
                  </a:cubicBezTo>
                  <a:cubicBezTo>
                    <a:pt x="236593" y="239387"/>
                    <a:pt x="299856" y="183778"/>
                    <a:pt x="310420" y="109347"/>
                  </a:cubicBezTo>
                  <a:close/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0" name="그래픽 8" descr="학교 여자">
            <a:extLst>
              <a:ext uri="{FF2B5EF4-FFF2-40B4-BE49-F238E27FC236}">
                <a16:creationId xmlns:a16="http://schemas.microsoft.com/office/drawing/2014/main" id="{FFF5EEA3-1730-4BB3-8FC5-EF744CBB69B0}"/>
              </a:ext>
            </a:extLst>
          </p:cNvPr>
          <p:cNvGrpSpPr/>
          <p:nvPr/>
        </p:nvGrpSpPr>
        <p:grpSpPr>
          <a:xfrm>
            <a:off x="6185495" y="1371600"/>
            <a:ext cx="2477815" cy="2347784"/>
            <a:chOff x="6383579" y="1629985"/>
            <a:chExt cx="914400" cy="914400"/>
          </a:xfrm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238CD3DD-89A1-4AB6-9BAA-8439FAFD9DCD}"/>
                </a:ext>
              </a:extLst>
            </p:cNvPr>
            <p:cNvSpPr/>
            <p:nvPr/>
          </p:nvSpPr>
          <p:spPr>
            <a:xfrm>
              <a:off x="6585985" y="2137191"/>
              <a:ext cx="504825" cy="276225"/>
            </a:xfrm>
            <a:custGeom>
              <a:avLst/>
              <a:gdLst>
                <a:gd name="connsiteX0" fmla="*/ 477679 w 504825"/>
                <a:gd name="connsiteY0" fmla="*/ 98584 h 276225"/>
                <a:gd name="connsiteX1" fmla="*/ 356997 w 504825"/>
                <a:gd name="connsiteY1" fmla="*/ 26194 h 276225"/>
                <a:gd name="connsiteX2" fmla="*/ 254794 w 504825"/>
                <a:gd name="connsiteY2" fmla="*/ 7144 h 276225"/>
                <a:gd name="connsiteX3" fmla="*/ 152591 w 504825"/>
                <a:gd name="connsiteY3" fmla="*/ 26194 h 276225"/>
                <a:gd name="connsiteX4" fmla="*/ 31909 w 504825"/>
                <a:gd name="connsiteY4" fmla="*/ 98584 h 276225"/>
                <a:gd name="connsiteX5" fmla="*/ 7144 w 504825"/>
                <a:gd name="connsiteY5" fmla="*/ 159544 h 276225"/>
                <a:gd name="connsiteX6" fmla="*/ 7144 w 504825"/>
                <a:gd name="connsiteY6" fmla="*/ 273844 h 276225"/>
                <a:gd name="connsiteX7" fmla="*/ 245269 w 504825"/>
                <a:gd name="connsiteY7" fmla="*/ 273844 h 276225"/>
                <a:gd name="connsiteX8" fmla="*/ 245269 w 504825"/>
                <a:gd name="connsiteY8" fmla="*/ 84963 h 276225"/>
                <a:gd name="connsiteX9" fmla="*/ 153353 w 504825"/>
                <a:gd name="connsiteY9" fmla="*/ 129826 h 276225"/>
                <a:gd name="connsiteX10" fmla="*/ 149448 w 504825"/>
                <a:gd name="connsiteY10" fmla="*/ 130778 h 276225"/>
                <a:gd name="connsiteX11" fmla="*/ 144114 w 504825"/>
                <a:gd name="connsiteY11" fmla="*/ 128969 h 276225"/>
                <a:gd name="connsiteX12" fmla="*/ 140589 w 504825"/>
                <a:gd name="connsiteY12" fmla="*/ 120396 h 276225"/>
                <a:gd name="connsiteX13" fmla="*/ 152305 w 504825"/>
                <a:gd name="connsiteY13" fmla="*/ 46673 h 276225"/>
                <a:gd name="connsiteX14" fmla="*/ 158687 w 504825"/>
                <a:gd name="connsiteY14" fmla="*/ 44196 h 276225"/>
                <a:gd name="connsiteX15" fmla="*/ 195644 w 504825"/>
                <a:gd name="connsiteY15" fmla="*/ 33623 h 276225"/>
                <a:gd name="connsiteX16" fmla="*/ 292425 w 504825"/>
                <a:gd name="connsiteY16" fmla="*/ 55127 h 276225"/>
                <a:gd name="connsiteX17" fmla="*/ 314230 w 504825"/>
                <a:gd name="connsiteY17" fmla="*/ 33147 h 276225"/>
                <a:gd name="connsiteX18" fmla="*/ 350616 w 504825"/>
                <a:gd name="connsiteY18" fmla="*/ 44101 h 276225"/>
                <a:gd name="connsiteX19" fmla="*/ 357283 w 504825"/>
                <a:gd name="connsiteY19" fmla="*/ 46673 h 276225"/>
                <a:gd name="connsiteX20" fmla="*/ 369094 w 504825"/>
                <a:gd name="connsiteY20" fmla="*/ 120396 h 276225"/>
                <a:gd name="connsiteX21" fmla="*/ 365570 w 504825"/>
                <a:gd name="connsiteY21" fmla="*/ 128969 h 276225"/>
                <a:gd name="connsiteX22" fmla="*/ 360236 w 504825"/>
                <a:gd name="connsiteY22" fmla="*/ 130778 h 276225"/>
                <a:gd name="connsiteX23" fmla="*/ 356331 w 504825"/>
                <a:gd name="connsiteY23" fmla="*/ 129826 h 276225"/>
                <a:gd name="connsiteX24" fmla="*/ 264319 w 504825"/>
                <a:gd name="connsiteY24" fmla="*/ 84963 h 276225"/>
                <a:gd name="connsiteX25" fmla="*/ 264319 w 504825"/>
                <a:gd name="connsiteY25" fmla="*/ 273844 h 276225"/>
                <a:gd name="connsiteX26" fmla="*/ 502444 w 504825"/>
                <a:gd name="connsiteY26" fmla="*/ 273844 h 276225"/>
                <a:gd name="connsiteX27" fmla="*/ 502444 w 504825"/>
                <a:gd name="connsiteY27" fmla="*/ 159544 h 276225"/>
                <a:gd name="connsiteX28" fmla="*/ 477679 w 504825"/>
                <a:gd name="connsiteY28" fmla="*/ 9858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4825" h="276225">
                  <a:moveTo>
                    <a:pt x="477679" y="98584"/>
                  </a:moveTo>
                  <a:cubicBezTo>
                    <a:pt x="443400" y="65696"/>
                    <a:pt x="402152" y="40953"/>
                    <a:pt x="356997" y="26194"/>
                  </a:cubicBezTo>
                  <a:cubicBezTo>
                    <a:pt x="324336" y="13807"/>
                    <a:pt x="289724" y="7356"/>
                    <a:pt x="254794" y="7144"/>
                  </a:cubicBezTo>
                  <a:cubicBezTo>
                    <a:pt x="219921" y="7929"/>
                    <a:pt x="185405" y="14362"/>
                    <a:pt x="152591" y="26194"/>
                  </a:cubicBezTo>
                  <a:cubicBezTo>
                    <a:pt x="108132" y="42441"/>
                    <a:pt x="67174" y="67009"/>
                    <a:pt x="31909" y="98584"/>
                  </a:cubicBezTo>
                  <a:cubicBezTo>
                    <a:pt x="15980" y="114871"/>
                    <a:pt x="7086" y="136763"/>
                    <a:pt x="7144" y="159544"/>
                  </a:cubicBezTo>
                  <a:lnTo>
                    <a:pt x="7144" y="273844"/>
                  </a:lnTo>
                  <a:lnTo>
                    <a:pt x="245269" y="273844"/>
                  </a:lnTo>
                  <a:lnTo>
                    <a:pt x="245269" y="84963"/>
                  </a:lnTo>
                  <a:lnTo>
                    <a:pt x="153353" y="129826"/>
                  </a:lnTo>
                  <a:cubicBezTo>
                    <a:pt x="152134" y="130417"/>
                    <a:pt x="150802" y="130742"/>
                    <a:pt x="149448" y="130778"/>
                  </a:cubicBezTo>
                  <a:cubicBezTo>
                    <a:pt x="147527" y="130727"/>
                    <a:pt x="145668" y="130095"/>
                    <a:pt x="144114" y="128969"/>
                  </a:cubicBezTo>
                  <a:cubicBezTo>
                    <a:pt x="141400" y="127017"/>
                    <a:pt x="140033" y="123692"/>
                    <a:pt x="140589" y="120396"/>
                  </a:cubicBezTo>
                  <a:lnTo>
                    <a:pt x="152305" y="46673"/>
                  </a:lnTo>
                  <a:lnTo>
                    <a:pt x="158687" y="44196"/>
                  </a:lnTo>
                  <a:cubicBezTo>
                    <a:pt x="171641" y="39910"/>
                    <a:pt x="183833" y="36385"/>
                    <a:pt x="195644" y="33623"/>
                  </a:cubicBezTo>
                  <a:cubicBezTo>
                    <a:pt x="216431" y="66287"/>
                    <a:pt x="259762" y="75914"/>
                    <a:pt x="292425" y="55127"/>
                  </a:cubicBezTo>
                  <a:cubicBezTo>
                    <a:pt x="301241" y="49517"/>
                    <a:pt x="308691" y="42007"/>
                    <a:pt x="314230" y="33147"/>
                  </a:cubicBezTo>
                  <a:cubicBezTo>
                    <a:pt x="326572" y="36048"/>
                    <a:pt x="338724" y="39706"/>
                    <a:pt x="350616" y="44101"/>
                  </a:cubicBezTo>
                  <a:lnTo>
                    <a:pt x="357283" y="46673"/>
                  </a:lnTo>
                  <a:lnTo>
                    <a:pt x="369094" y="120396"/>
                  </a:lnTo>
                  <a:cubicBezTo>
                    <a:pt x="369650" y="123692"/>
                    <a:pt x="368283" y="127017"/>
                    <a:pt x="365570" y="128969"/>
                  </a:cubicBezTo>
                  <a:cubicBezTo>
                    <a:pt x="364015" y="130095"/>
                    <a:pt x="362156" y="130727"/>
                    <a:pt x="360236" y="130778"/>
                  </a:cubicBezTo>
                  <a:cubicBezTo>
                    <a:pt x="358881" y="130742"/>
                    <a:pt x="357550" y="130417"/>
                    <a:pt x="356331" y="129826"/>
                  </a:cubicBezTo>
                  <a:lnTo>
                    <a:pt x="264319" y="84963"/>
                  </a:lnTo>
                  <a:lnTo>
                    <a:pt x="264319" y="273844"/>
                  </a:lnTo>
                  <a:lnTo>
                    <a:pt x="502444" y="273844"/>
                  </a:lnTo>
                  <a:lnTo>
                    <a:pt x="502444" y="159544"/>
                  </a:lnTo>
                  <a:cubicBezTo>
                    <a:pt x="502502" y="136763"/>
                    <a:pt x="493608" y="114871"/>
                    <a:pt x="477679" y="98584"/>
                  </a:cubicBezTo>
                  <a:close/>
                </a:path>
              </a:pathLst>
            </a:cu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CE2D0702-1458-4385-847C-DC70AE21829F}"/>
                </a:ext>
              </a:extLst>
            </p:cNvPr>
            <p:cNvSpPr/>
            <p:nvPr/>
          </p:nvSpPr>
          <p:spPr>
            <a:xfrm>
              <a:off x="6734861" y="1912878"/>
              <a:ext cx="209550" cy="200025"/>
            </a:xfrm>
            <a:custGeom>
              <a:avLst/>
              <a:gdLst>
                <a:gd name="connsiteX0" fmla="*/ 200596 w 209550"/>
                <a:gd name="connsiteY0" fmla="*/ 141542 h 200025"/>
                <a:gd name="connsiteX1" fmla="*/ 205073 w 209550"/>
                <a:gd name="connsiteY1" fmla="*/ 121634 h 200025"/>
                <a:gd name="connsiteX2" fmla="*/ 192310 w 209550"/>
                <a:gd name="connsiteY2" fmla="*/ 47434 h 200025"/>
                <a:gd name="connsiteX3" fmla="*/ 152019 w 209550"/>
                <a:gd name="connsiteY3" fmla="*/ 47434 h 200025"/>
                <a:gd name="connsiteX4" fmla="*/ 80963 w 209550"/>
                <a:gd name="connsiteY4" fmla="*/ 7144 h 200025"/>
                <a:gd name="connsiteX5" fmla="*/ 19907 w 209550"/>
                <a:gd name="connsiteY5" fmla="*/ 45244 h 200025"/>
                <a:gd name="connsiteX6" fmla="*/ 7144 w 209550"/>
                <a:gd name="connsiteY6" fmla="*/ 121444 h 200025"/>
                <a:gd name="connsiteX7" fmla="*/ 8668 w 209550"/>
                <a:gd name="connsiteY7" fmla="*/ 157734 h 200025"/>
                <a:gd name="connsiteX8" fmla="*/ 203454 w 209550"/>
                <a:gd name="connsiteY8" fmla="*/ 157734 h 200025"/>
                <a:gd name="connsiteX9" fmla="*/ 200596 w 209550"/>
                <a:gd name="connsiteY9" fmla="*/ 141542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00025">
                  <a:moveTo>
                    <a:pt x="200596" y="141542"/>
                  </a:moveTo>
                  <a:cubicBezTo>
                    <a:pt x="200593" y="134656"/>
                    <a:pt x="202122" y="127855"/>
                    <a:pt x="205073" y="121634"/>
                  </a:cubicBezTo>
                  <a:cubicBezTo>
                    <a:pt x="196484" y="97846"/>
                    <a:pt x="192162" y="72726"/>
                    <a:pt x="192310" y="47434"/>
                  </a:cubicBezTo>
                  <a:lnTo>
                    <a:pt x="152019" y="47434"/>
                  </a:lnTo>
                  <a:cubicBezTo>
                    <a:pt x="122914" y="47365"/>
                    <a:pt x="95964" y="32084"/>
                    <a:pt x="80963" y="7144"/>
                  </a:cubicBezTo>
                  <a:cubicBezTo>
                    <a:pt x="67186" y="28185"/>
                    <a:pt x="44863" y="42115"/>
                    <a:pt x="19907" y="45244"/>
                  </a:cubicBezTo>
                  <a:cubicBezTo>
                    <a:pt x="20268" y="71204"/>
                    <a:pt x="15945" y="97018"/>
                    <a:pt x="7144" y="121444"/>
                  </a:cubicBezTo>
                  <a:cubicBezTo>
                    <a:pt x="12531" y="132839"/>
                    <a:pt x="13081" y="145928"/>
                    <a:pt x="8668" y="157734"/>
                  </a:cubicBezTo>
                  <a:cubicBezTo>
                    <a:pt x="64928" y="205183"/>
                    <a:pt x="147194" y="205183"/>
                    <a:pt x="203454" y="157734"/>
                  </a:cubicBezTo>
                  <a:cubicBezTo>
                    <a:pt x="201570" y="152543"/>
                    <a:pt x="200603" y="147064"/>
                    <a:pt x="200596" y="141542"/>
                  </a:cubicBezTo>
                  <a:close/>
                </a:path>
              </a:pathLst>
            </a:cu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C27BD668-B708-4D7A-B2C0-4E671D258F6A}"/>
                </a:ext>
              </a:extLst>
            </p:cNvPr>
            <p:cNvSpPr/>
            <p:nvPr/>
          </p:nvSpPr>
          <p:spPr>
            <a:xfrm>
              <a:off x="6629569" y="1761747"/>
              <a:ext cx="419100" cy="409575"/>
            </a:xfrm>
            <a:custGeom>
              <a:avLst/>
              <a:gdLst>
                <a:gd name="connsiteX0" fmla="*/ 410473 w 419100"/>
                <a:gd name="connsiteY0" fmla="*/ 391161 h 409575"/>
                <a:gd name="connsiteX1" fmla="*/ 372373 w 419100"/>
                <a:gd name="connsiteY1" fmla="*/ 350965 h 409575"/>
                <a:gd name="connsiteX2" fmla="*/ 366753 w 419100"/>
                <a:gd name="connsiteY2" fmla="*/ 318104 h 409575"/>
                <a:gd name="connsiteX3" fmla="*/ 379144 w 419100"/>
                <a:gd name="connsiteY3" fmla="*/ 279639 h 409575"/>
                <a:gd name="connsiteX4" fmla="*/ 370468 w 419100"/>
                <a:gd name="connsiteY4" fmla="*/ 269527 h 409575"/>
                <a:gd name="connsiteX5" fmla="*/ 383612 w 419100"/>
                <a:gd name="connsiteY5" fmla="*/ 193898 h 409575"/>
                <a:gd name="connsiteX6" fmla="*/ 382374 w 419100"/>
                <a:gd name="connsiteY6" fmla="*/ 168847 h 409575"/>
                <a:gd name="connsiteX7" fmla="*/ 201450 w 419100"/>
                <a:gd name="connsiteY7" fmla="*/ 7426 h 409575"/>
                <a:gd name="connsiteX8" fmla="*/ 39760 w 419100"/>
                <a:gd name="connsiteY8" fmla="*/ 180277 h 409575"/>
                <a:gd name="connsiteX9" fmla="*/ 39760 w 419100"/>
                <a:gd name="connsiteY9" fmla="*/ 181325 h 409575"/>
                <a:gd name="connsiteX10" fmla="*/ 39760 w 419100"/>
                <a:gd name="connsiteY10" fmla="*/ 193898 h 409575"/>
                <a:gd name="connsiteX11" fmla="*/ 52904 w 419100"/>
                <a:gd name="connsiteY11" fmla="*/ 269527 h 409575"/>
                <a:gd name="connsiteX12" fmla="*/ 46506 w 419100"/>
                <a:gd name="connsiteY12" fmla="*/ 309428 h 409575"/>
                <a:gd name="connsiteX13" fmla="*/ 56619 w 419100"/>
                <a:gd name="connsiteY13" fmla="*/ 318104 h 409575"/>
                <a:gd name="connsiteX14" fmla="*/ 50904 w 419100"/>
                <a:gd name="connsiteY14" fmla="*/ 350965 h 409575"/>
                <a:gd name="connsiteX15" fmla="*/ 12804 w 419100"/>
                <a:gd name="connsiteY15" fmla="*/ 391161 h 409575"/>
                <a:gd name="connsiteX16" fmla="*/ 7966 w 419100"/>
                <a:gd name="connsiteY16" fmla="*/ 403733 h 409575"/>
                <a:gd name="connsiteX17" fmla="*/ 15090 w 419100"/>
                <a:gd name="connsiteY17" fmla="*/ 409258 h 409575"/>
                <a:gd name="connsiteX18" fmla="*/ 40712 w 419100"/>
                <a:gd name="connsiteY18" fmla="*/ 411163 h 409575"/>
                <a:gd name="connsiteX19" fmla="*/ 82337 w 419100"/>
                <a:gd name="connsiteY19" fmla="*/ 403258 h 409575"/>
                <a:gd name="connsiteX20" fmla="*/ 105006 w 419100"/>
                <a:gd name="connsiteY20" fmla="*/ 376016 h 409575"/>
                <a:gd name="connsiteX21" fmla="*/ 98339 w 419100"/>
                <a:gd name="connsiteY21" fmla="*/ 332201 h 409575"/>
                <a:gd name="connsiteX22" fmla="*/ 92338 w 419100"/>
                <a:gd name="connsiteY22" fmla="*/ 309913 h 409575"/>
                <a:gd name="connsiteX23" fmla="*/ 96243 w 419100"/>
                <a:gd name="connsiteY23" fmla="*/ 302959 h 409575"/>
                <a:gd name="connsiteX24" fmla="*/ 96815 w 419100"/>
                <a:gd name="connsiteY24" fmla="*/ 301245 h 409575"/>
                <a:gd name="connsiteX25" fmla="*/ 97767 w 419100"/>
                <a:gd name="connsiteY25" fmla="*/ 297244 h 409575"/>
                <a:gd name="connsiteX26" fmla="*/ 98243 w 419100"/>
                <a:gd name="connsiteY26" fmla="*/ 292672 h 409575"/>
                <a:gd name="connsiteX27" fmla="*/ 91195 w 419100"/>
                <a:gd name="connsiteY27" fmla="*/ 273622 h 409575"/>
                <a:gd name="connsiteX28" fmla="*/ 106435 w 419100"/>
                <a:gd name="connsiteY28" fmla="*/ 193898 h 409575"/>
                <a:gd name="connsiteX29" fmla="*/ 106435 w 419100"/>
                <a:gd name="connsiteY29" fmla="*/ 179420 h 409575"/>
                <a:gd name="connsiteX30" fmla="*/ 176158 w 419100"/>
                <a:gd name="connsiteY30" fmla="*/ 136177 h 409575"/>
                <a:gd name="connsiteX31" fmla="*/ 185683 w 419100"/>
                <a:gd name="connsiteY31" fmla="*/ 103792 h 409575"/>
                <a:gd name="connsiteX32" fmla="*/ 197399 w 419100"/>
                <a:gd name="connsiteY32" fmla="*/ 136558 h 409575"/>
                <a:gd name="connsiteX33" fmla="*/ 257692 w 419100"/>
                <a:gd name="connsiteY33" fmla="*/ 179515 h 409575"/>
                <a:gd name="connsiteX34" fmla="*/ 317414 w 419100"/>
                <a:gd name="connsiteY34" fmla="*/ 179515 h 409575"/>
                <a:gd name="connsiteX35" fmla="*/ 317414 w 419100"/>
                <a:gd name="connsiteY35" fmla="*/ 193898 h 409575"/>
                <a:gd name="connsiteX36" fmla="*/ 332749 w 419100"/>
                <a:gd name="connsiteY36" fmla="*/ 274099 h 409575"/>
                <a:gd name="connsiteX37" fmla="*/ 325700 w 419100"/>
                <a:gd name="connsiteY37" fmla="*/ 293149 h 409575"/>
                <a:gd name="connsiteX38" fmla="*/ 326272 w 419100"/>
                <a:gd name="connsiteY38" fmla="*/ 298673 h 409575"/>
                <a:gd name="connsiteX39" fmla="*/ 327034 w 419100"/>
                <a:gd name="connsiteY39" fmla="*/ 301340 h 409575"/>
                <a:gd name="connsiteX40" fmla="*/ 327796 w 419100"/>
                <a:gd name="connsiteY40" fmla="*/ 303531 h 409575"/>
                <a:gd name="connsiteX41" fmla="*/ 331606 w 419100"/>
                <a:gd name="connsiteY41" fmla="*/ 310389 h 409575"/>
                <a:gd name="connsiteX42" fmla="*/ 325605 w 419100"/>
                <a:gd name="connsiteY42" fmla="*/ 332677 h 409575"/>
                <a:gd name="connsiteX43" fmla="*/ 318938 w 419100"/>
                <a:gd name="connsiteY43" fmla="*/ 376492 h 409575"/>
                <a:gd name="connsiteX44" fmla="*/ 341607 w 419100"/>
                <a:gd name="connsiteY44" fmla="*/ 403734 h 409575"/>
                <a:gd name="connsiteX45" fmla="*/ 382660 w 419100"/>
                <a:gd name="connsiteY45" fmla="*/ 411163 h 409575"/>
                <a:gd name="connsiteX46" fmla="*/ 408282 w 419100"/>
                <a:gd name="connsiteY46" fmla="*/ 409258 h 409575"/>
                <a:gd name="connsiteX47" fmla="*/ 416094 w 419100"/>
                <a:gd name="connsiteY47" fmla="*/ 398285 h 409575"/>
                <a:gd name="connsiteX48" fmla="*/ 410568 w 419100"/>
                <a:gd name="connsiteY48" fmla="*/ 391161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419100" h="409575">
                  <a:moveTo>
                    <a:pt x="410473" y="391161"/>
                  </a:moveTo>
                  <a:cubicBezTo>
                    <a:pt x="393181" y="383015"/>
                    <a:pt x="379582" y="368669"/>
                    <a:pt x="372373" y="350965"/>
                  </a:cubicBezTo>
                  <a:cubicBezTo>
                    <a:pt x="368730" y="340389"/>
                    <a:pt x="366832" y="329290"/>
                    <a:pt x="366753" y="318104"/>
                  </a:cubicBezTo>
                  <a:cubicBezTo>
                    <a:pt x="380797" y="310904"/>
                    <a:pt x="386344" y="293683"/>
                    <a:pt x="379144" y="279639"/>
                  </a:cubicBezTo>
                  <a:cubicBezTo>
                    <a:pt x="377090" y="275632"/>
                    <a:pt x="374117" y="272167"/>
                    <a:pt x="370468" y="269527"/>
                  </a:cubicBezTo>
                  <a:cubicBezTo>
                    <a:pt x="379842" y="245444"/>
                    <a:pt x="384311" y="219732"/>
                    <a:pt x="383612" y="193898"/>
                  </a:cubicBezTo>
                  <a:cubicBezTo>
                    <a:pt x="383612" y="185230"/>
                    <a:pt x="383612" y="176848"/>
                    <a:pt x="382374" y="168847"/>
                  </a:cubicBezTo>
                  <a:cubicBezTo>
                    <a:pt x="376989" y="74312"/>
                    <a:pt x="295986" y="2041"/>
                    <a:pt x="201450" y="7426"/>
                  </a:cubicBezTo>
                  <a:cubicBezTo>
                    <a:pt x="110049" y="12634"/>
                    <a:pt x="38863" y="88732"/>
                    <a:pt x="39760" y="180277"/>
                  </a:cubicBezTo>
                  <a:cubicBezTo>
                    <a:pt x="39760" y="180277"/>
                    <a:pt x="39760" y="180944"/>
                    <a:pt x="39760" y="181325"/>
                  </a:cubicBezTo>
                  <a:cubicBezTo>
                    <a:pt x="39760" y="185452"/>
                    <a:pt x="39760" y="189643"/>
                    <a:pt x="39760" y="193898"/>
                  </a:cubicBezTo>
                  <a:cubicBezTo>
                    <a:pt x="39014" y="219735"/>
                    <a:pt x="43485" y="245457"/>
                    <a:pt x="52904" y="269527"/>
                  </a:cubicBezTo>
                  <a:cubicBezTo>
                    <a:pt x="40119" y="278778"/>
                    <a:pt x="37255" y="296642"/>
                    <a:pt x="46506" y="309428"/>
                  </a:cubicBezTo>
                  <a:cubicBezTo>
                    <a:pt x="49147" y="313077"/>
                    <a:pt x="52612" y="316050"/>
                    <a:pt x="56619" y="318104"/>
                  </a:cubicBezTo>
                  <a:cubicBezTo>
                    <a:pt x="56497" y="329294"/>
                    <a:pt x="54567" y="340392"/>
                    <a:pt x="50904" y="350965"/>
                  </a:cubicBezTo>
                  <a:cubicBezTo>
                    <a:pt x="43639" y="368632"/>
                    <a:pt x="30058" y="382962"/>
                    <a:pt x="12804" y="391161"/>
                  </a:cubicBezTo>
                  <a:cubicBezTo>
                    <a:pt x="7997" y="393296"/>
                    <a:pt x="5831" y="398926"/>
                    <a:pt x="7966" y="403733"/>
                  </a:cubicBezTo>
                  <a:cubicBezTo>
                    <a:pt x="9264" y="406653"/>
                    <a:pt x="11939" y="408728"/>
                    <a:pt x="15090" y="409258"/>
                  </a:cubicBezTo>
                  <a:cubicBezTo>
                    <a:pt x="23568" y="410560"/>
                    <a:pt x="32135" y="411198"/>
                    <a:pt x="40712" y="411163"/>
                  </a:cubicBezTo>
                  <a:cubicBezTo>
                    <a:pt x="55005" y="411686"/>
                    <a:pt x="69231" y="408984"/>
                    <a:pt x="82337" y="403258"/>
                  </a:cubicBezTo>
                  <a:cubicBezTo>
                    <a:pt x="93477" y="397883"/>
                    <a:pt x="101745" y="387948"/>
                    <a:pt x="105006" y="376016"/>
                  </a:cubicBezTo>
                  <a:cubicBezTo>
                    <a:pt x="108649" y="361104"/>
                    <a:pt x="106253" y="345355"/>
                    <a:pt x="98339" y="332201"/>
                  </a:cubicBezTo>
                  <a:cubicBezTo>
                    <a:pt x="94970" y="325210"/>
                    <a:pt x="92934" y="317651"/>
                    <a:pt x="92338" y="309913"/>
                  </a:cubicBezTo>
                  <a:cubicBezTo>
                    <a:pt x="93968" y="307795"/>
                    <a:pt x="95283" y="305453"/>
                    <a:pt x="96243" y="302959"/>
                  </a:cubicBezTo>
                  <a:lnTo>
                    <a:pt x="96815" y="301245"/>
                  </a:lnTo>
                  <a:cubicBezTo>
                    <a:pt x="97222" y="299934"/>
                    <a:pt x="97540" y="298598"/>
                    <a:pt x="97767" y="297244"/>
                  </a:cubicBezTo>
                  <a:cubicBezTo>
                    <a:pt x="98072" y="295739"/>
                    <a:pt x="98231" y="294208"/>
                    <a:pt x="98243" y="292672"/>
                  </a:cubicBezTo>
                  <a:cubicBezTo>
                    <a:pt x="98370" y="285663"/>
                    <a:pt x="95853" y="278862"/>
                    <a:pt x="91195" y="273622"/>
                  </a:cubicBezTo>
                  <a:cubicBezTo>
                    <a:pt x="102246" y="248544"/>
                    <a:pt x="107457" y="221284"/>
                    <a:pt x="106435" y="193898"/>
                  </a:cubicBezTo>
                  <a:cubicBezTo>
                    <a:pt x="106435" y="188945"/>
                    <a:pt x="106435" y="184373"/>
                    <a:pt x="106435" y="179420"/>
                  </a:cubicBezTo>
                  <a:cubicBezTo>
                    <a:pt x="142630" y="179420"/>
                    <a:pt x="167871" y="162275"/>
                    <a:pt x="176158" y="136177"/>
                  </a:cubicBezTo>
                  <a:lnTo>
                    <a:pt x="185683" y="103792"/>
                  </a:lnTo>
                  <a:lnTo>
                    <a:pt x="197399" y="136558"/>
                  </a:lnTo>
                  <a:cubicBezTo>
                    <a:pt x="206216" y="162317"/>
                    <a:pt x="230466" y="179594"/>
                    <a:pt x="257692" y="179515"/>
                  </a:cubicBezTo>
                  <a:lnTo>
                    <a:pt x="317414" y="179515"/>
                  </a:lnTo>
                  <a:cubicBezTo>
                    <a:pt x="317414" y="184183"/>
                    <a:pt x="317414" y="189040"/>
                    <a:pt x="317414" y="193898"/>
                  </a:cubicBezTo>
                  <a:cubicBezTo>
                    <a:pt x="316349" y="221451"/>
                    <a:pt x="321594" y="248882"/>
                    <a:pt x="332749" y="274099"/>
                  </a:cubicBezTo>
                  <a:cubicBezTo>
                    <a:pt x="328145" y="279371"/>
                    <a:pt x="325637" y="286150"/>
                    <a:pt x="325700" y="293149"/>
                  </a:cubicBezTo>
                  <a:cubicBezTo>
                    <a:pt x="325744" y="295002"/>
                    <a:pt x="325936" y="296850"/>
                    <a:pt x="326272" y="298673"/>
                  </a:cubicBezTo>
                  <a:cubicBezTo>
                    <a:pt x="326272" y="299530"/>
                    <a:pt x="326272" y="300483"/>
                    <a:pt x="327034" y="301340"/>
                  </a:cubicBezTo>
                  <a:cubicBezTo>
                    <a:pt x="327245" y="302085"/>
                    <a:pt x="327500" y="302816"/>
                    <a:pt x="327796" y="303531"/>
                  </a:cubicBezTo>
                  <a:cubicBezTo>
                    <a:pt x="328762" y="305973"/>
                    <a:pt x="330042" y="308279"/>
                    <a:pt x="331606" y="310389"/>
                  </a:cubicBezTo>
                  <a:cubicBezTo>
                    <a:pt x="331043" y="318133"/>
                    <a:pt x="329006" y="325697"/>
                    <a:pt x="325605" y="332677"/>
                  </a:cubicBezTo>
                  <a:cubicBezTo>
                    <a:pt x="317691" y="345831"/>
                    <a:pt x="315294" y="361580"/>
                    <a:pt x="318938" y="376492"/>
                  </a:cubicBezTo>
                  <a:cubicBezTo>
                    <a:pt x="322199" y="388424"/>
                    <a:pt x="330467" y="398359"/>
                    <a:pt x="341607" y="403734"/>
                  </a:cubicBezTo>
                  <a:cubicBezTo>
                    <a:pt x="354574" y="409214"/>
                    <a:pt x="368594" y="411751"/>
                    <a:pt x="382660" y="411163"/>
                  </a:cubicBezTo>
                  <a:cubicBezTo>
                    <a:pt x="391237" y="411192"/>
                    <a:pt x="399804" y="410555"/>
                    <a:pt x="408282" y="409258"/>
                  </a:cubicBezTo>
                  <a:cubicBezTo>
                    <a:pt x="413469" y="408385"/>
                    <a:pt x="416967" y="403472"/>
                    <a:pt x="416094" y="398285"/>
                  </a:cubicBezTo>
                  <a:cubicBezTo>
                    <a:pt x="415563" y="395134"/>
                    <a:pt x="413488" y="392458"/>
                    <a:pt x="410568" y="391161"/>
                  </a:cubicBezTo>
                  <a:close/>
                </a:path>
              </a:pathLst>
            </a:cu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4" name="그래픽 6" descr="여성 프로필">
            <a:extLst>
              <a:ext uri="{FF2B5EF4-FFF2-40B4-BE49-F238E27FC236}">
                <a16:creationId xmlns:a16="http://schemas.microsoft.com/office/drawing/2014/main" id="{0BB98663-CFFE-44DE-B8B1-3E8EAE0F0B15}"/>
              </a:ext>
            </a:extLst>
          </p:cNvPr>
          <p:cNvGrpSpPr/>
          <p:nvPr/>
        </p:nvGrpSpPr>
        <p:grpSpPr>
          <a:xfrm>
            <a:off x="9152752" y="1777209"/>
            <a:ext cx="1369168" cy="1642912"/>
            <a:chOff x="9044039" y="1694416"/>
            <a:chExt cx="529037" cy="719000"/>
          </a:xfrm>
        </p:grpSpPr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1E319BC0-706E-4426-9F65-8729450B4426}"/>
                </a:ext>
              </a:extLst>
            </p:cNvPr>
            <p:cNvSpPr/>
            <p:nvPr/>
          </p:nvSpPr>
          <p:spPr>
            <a:xfrm>
              <a:off x="9044039" y="2099091"/>
              <a:ext cx="529037" cy="314325"/>
            </a:xfrm>
            <a:custGeom>
              <a:avLst/>
              <a:gdLst>
                <a:gd name="connsiteX0" fmla="*/ 616744 w 619125"/>
                <a:gd name="connsiteY0" fmla="*/ 159544 h 314325"/>
                <a:gd name="connsiteX1" fmla="*/ 586264 w 619125"/>
                <a:gd name="connsiteY1" fmla="*/ 98584 h 314325"/>
                <a:gd name="connsiteX2" fmla="*/ 437674 w 619125"/>
                <a:gd name="connsiteY2" fmla="*/ 26194 h 314325"/>
                <a:gd name="connsiteX3" fmla="*/ 311944 w 619125"/>
                <a:gd name="connsiteY3" fmla="*/ 7144 h 314325"/>
                <a:gd name="connsiteX4" fmla="*/ 186214 w 619125"/>
                <a:gd name="connsiteY4" fmla="*/ 26194 h 314325"/>
                <a:gd name="connsiteX5" fmla="*/ 37624 w 619125"/>
                <a:gd name="connsiteY5" fmla="*/ 98584 h 314325"/>
                <a:gd name="connsiteX6" fmla="*/ 7144 w 619125"/>
                <a:gd name="connsiteY6" fmla="*/ 159544 h 314325"/>
                <a:gd name="connsiteX7" fmla="*/ 7144 w 619125"/>
                <a:gd name="connsiteY7" fmla="*/ 311944 h 314325"/>
                <a:gd name="connsiteX8" fmla="*/ 616744 w 619125"/>
                <a:gd name="connsiteY8" fmla="*/ 311944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9125" h="314325">
                  <a:moveTo>
                    <a:pt x="616744" y="159544"/>
                  </a:moveTo>
                  <a:cubicBezTo>
                    <a:pt x="616247" y="135680"/>
                    <a:pt x="605057" y="113301"/>
                    <a:pt x="586264" y="98584"/>
                  </a:cubicBezTo>
                  <a:cubicBezTo>
                    <a:pt x="544354" y="64294"/>
                    <a:pt x="491014" y="41434"/>
                    <a:pt x="437674" y="26194"/>
                  </a:cubicBezTo>
                  <a:cubicBezTo>
                    <a:pt x="396923" y="13719"/>
                    <a:pt x="354561" y="7301"/>
                    <a:pt x="311944" y="7144"/>
                  </a:cubicBezTo>
                  <a:cubicBezTo>
                    <a:pt x="269374" y="7878"/>
                    <a:pt x="227091" y="14285"/>
                    <a:pt x="186214" y="26194"/>
                  </a:cubicBezTo>
                  <a:cubicBezTo>
                    <a:pt x="132943" y="41739"/>
                    <a:pt x="82699" y="66217"/>
                    <a:pt x="37624" y="98584"/>
                  </a:cubicBezTo>
                  <a:cubicBezTo>
                    <a:pt x="18831" y="113301"/>
                    <a:pt x="7641" y="135680"/>
                    <a:pt x="7144" y="159544"/>
                  </a:cubicBezTo>
                  <a:lnTo>
                    <a:pt x="7144" y="311944"/>
                  </a:lnTo>
                  <a:lnTo>
                    <a:pt x="616744" y="311944"/>
                  </a:lnTo>
                  <a:close/>
                </a:path>
              </a:pathLst>
            </a:cu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3569C0A0-1816-4178-833E-C63EE4E0428F}"/>
                </a:ext>
              </a:extLst>
            </p:cNvPr>
            <p:cNvSpPr/>
            <p:nvPr/>
          </p:nvSpPr>
          <p:spPr>
            <a:xfrm>
              <a:off x="9116292" y="1694416"/>
              <a:ext cx="380767" cy="419100"/>
            </a:xfrm>
            <a:custGeom>
              <a:avLst/>
              <a:gdLst>
                <a:gd name="connsiteX0" fmla="*/ 365284 w 400050"/>
                <a:gd name="connsiteY0" fmla="*/ 331809 h 419100"/>
                <a:gd name="connsiteX1" fmla="*/ 390334 w 400050"/>
                <a:gd name="connsiteY1" fmla="*/ 151406 h 419100"/>
                <a:gd name="connsiteX2" fmla="*/ 350711 w 400050"/>
                <a:gd name="connsiteY2" fmla="*/ 66824 h 419100"/>
                <a:gd name="connsiteX3" fmla="*/ 301276 w 400050"/>
                <a:gd name="connsiteY3" fmla="*/ 66157 h 419100"/>
                <a:gd name="connsiteX4" fmla="*/ 223837 w 400050"/>
                <a:gd name="connsiteY4" fmla="*/ 13865 h 419100"/>
                <a:gd name="connsiteX5" fmla="*/ 78486 w 400050"/>
                <a:gd name="connsiteY5" fmla="*/ 32439 h 419100"/>
                <a:gd name="connsiteX6" fmla="*/ 22955 w 400050"/>
                <a:gd name="connsiteY6" fmla="*/ 172551 h 419100"/>
                <a:gd name="connsiteX7" fmla="*/ 28289 w 400050"/>
                <a:gd name="connsiteY7" fmla="*/ 363051 h 419100"/>
                <a:gd name="connsiteX8" fmla="*/ 7144 w 400050"/>
                <a:gd name="connsiteY8" fmla="*/ 415915 h 419100"/>
                <a:gd name="connsiteX9" fmla="*/ 96203 w 400050"/>
                <a:gd name="connsiteY9" fmla="*/ 406390 h 419100"/>
                <a:gd name="connsiteX10" fmla="*/ 141732 w 400050"/>
                <a:gd name="connsiteY10" fmla="*/ 370576 h 419100"/>
                <a:gd name="connsiteX11" fmla="*/ 45148 w 400050"/>
                <a:gd name="connsiteY11" fmla="*/ 251133 h 419100"/>
                <a:gd name="connsiteX12" fmla="*/ 48863 w 400050"/>
                <a:gd name="connsiteY12" fmla="*/ 199888 h 419100"/>
                <a:gd name="connsiteX13" fmla="*/ 100298 w 400050"/>
                <a:gd name="connsiteY13" fmla="*/ 182838 h 419100"/>
                <a:gd name="connsiteX14" fmla="*/ 196120 w 400050"/>
                <a:gd name="connsiteY14" fmla="*/ 155883 h 419100"/>
                <a:gd name="connsiteX15" fmla="*/ 290608 w 400050"/>
                <a:gd name="connsiteY15" fmla="*/ 91113 h 419100"/>
                <a:gd name="connsiteX16" fmla="*/ 304078 w 400050"/>
                <a:gd name="connsiteY16" fmla="*/ 91216 h 419100"/>
                <a:gd name="connsiteX17" fmla="*/ 306705 w 400050"/>
                <a:gd name="connsiteY17" fmla="*/ 96447 h 419100"/>
                <a:gd name="connsiteX18" fmla="*/ 322707 w 400050"/>
                <a:gd name="connsiteY18" fmla="*/ 140643 h 419100"/>
                <a:gd name="connsiteX19" fmla="*/ 336804 w 400050"/>
                <a:gd name="connsiteY19" fmla="*/ 153025 h 419100"/>
                <a:gd name="connsiteX20" fmla="*/ 352806 w 400050"/>
                <a:gd name="connsiteY20" fmla="*/ 167979 h 419100"/>
                <a:gd name="connsiteX21" fmla="*/ 364236 w 400050"/>
                <a:gd name="connsiteY21" fmla="*/ 211223 h 419100"/>
                <a:gd name="connsiteX22" fmla="*/ 258699 w 400050"/>
                <a:gd name="connsiteY22" fmla="*/ 371433 h 419100"/>
                <a:gd name="connsiteX23" fmla="*/ 303752 w 400050"/>
                <a:gd name="connsiteY23" fmla="*/ 407628 h 419100"/>
                <a:gd name="connsiteX24" fmla="*/ 401384 w 400050"/>
                <a:gd name="connsiteY24" fmla="*/ 399723 h 419100"/>
                <a:gd name="connsiteX25" fmla="*/ 365284 w 400050"/>
                <a:gd name="connsiteY25" fmla="*/ 331809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00050" h="419100">
                  <a:moveTo>
                    <a:pt x="365284" y="331809"/>
                  </a:moveTo>
                  <a:cubicBezTo>
                    <a:pt x="356521" y="297519"/>
                    <a:pt x="390049" y="211794"/>
                    <a:pt x="390334" y="151406"/>
                  </a:cubicBezTo>
                  <a:cubicBezTo>
                    <a:pt x="390334" y="103114"/>
                    <a:pt x="376619" y="81492"/>
                    <a:pt x="350711" y="66824"/>
                  </a:cubicBezTo>
                  <a:cubicBezTo>
                    <a:pt x="335756" y="58347"/>
                    <a:pt x="301276" y="66157"/>
                    <a:pt x="301276" y="66157"/>
                  </a:cubicBezTo>
                  <a:cubicBezTo>
                    <a:pt x="301276" y="66157"/>
                    <a:pt x="283464" y="32439"/>
                    <a:pt x="223837" y="13865"/>
                  </a:cubicBezTo>
                  <a:cubicBezTo>
                    <a:pt x="174842" y="525"/>
                    <a:pt x="122553" y="7207"/>
                    <a:pt x="78486" y="32439"/>
                  </a:cubicBezTo>
                  <a:cubicBezTo>
                    <a:pt x="41624" y="56251"/>
                    <a:pt x="23813" y="82445"/>
                    <a:pt x="22955" y="172551"/>
                  </a:cubicBezTo>
                  <a:cubicBezTo>
                    <a:pt x="22193" y="255133"/>
                    <a:pt x="33528" y="328476"/>
                    <a:pt x="28289" y="363051"/>
                  </a:cubicBezTo>
                  <a:cubicBezTo>
                    <a:pt x="25874" y="382190"/>
                    <a:pt x="18594" y="400390"/>
                    <a:pt x="7144" y="415915"/>
                  </a:cubicBezTo>
                  <a:cubicBezTo>
                    <a:pt x="7144" y="415915"/>
                    <a:pt x="64294" y="423249"/>
                    <a:pt x="96203" y="406390"/>
                  </a:cubicBezTo>
                  <a:cubicBezTo>
                    <a:pt x="112260" y="395616"/>
                    <a:pt x="127480" y="383644"/>
                    <a:pt x="141732" y="370576"/>
                  </a:cubicBezTo>
                  <a:cubicBezTo>
                    <a:pt x="92848" y="347777"/>
                    <a:pt x="57212" y="303706"/>
                    <a:pt x="45148" y="251133"/>
                  </a:cubicBezTo>
                  <a:cubicBezTo>
                    <a:pt x="43910" y="246561"/>
                    <a:pt x="35623" y="216652"/>
                    <a:pt x="48863" y="199888"/>
                  </a:cubicBezTo>
                  <a:cubicBezTo>
                    <a:pt x="56102" y="190363"/>
                    <a:pt x="72676" y="187696"/>
                    <a:pt x="100298" y="182838"/>
                  </a:cubicBezTo>
                  <a:cubicBezTo>
                    <a:pt x="133363" y="178483"/>
                    <a:pt x="165633" y="169405"/>
                    <a:pt x="196120" y="155883"/>
                  </a:cubicBezTo>
                  <a:cubicBezTo>
                    <a:pt x="230391" y="138649"/>
                    <a:pt x="262174" y="116862"/>
                    <a:pt x="290608" y="91113"/>
                  </a:cubicBezTo>
                  <a:cubicBezTo>
                    <a:pt x="294356" y="87422"/>
                    <a:pt x="300386" y="87467"/>
                    <a:pt x="304078" y="91216"/>
                  </a:cubicBezTo>
                  <a:cubicBezTo>
                    <a:pt x="305481" y="92640"/>
                    <a:pt x="306400" y="94470"/>
                    <a:pt x="306705" y="96447"/>
                  </a:cubicBezTo>
                  <a:cubicBezTo>
                    <a:pt x="308973" y="112115"/>
                    <a:pt x="314418" y="127154"/>
                    <a:pt x="322707" y="140643"/>
                  </a:cubicBezTo>
                  <a:cubicBezTo>
                    <a:pt x="326589" y="145617"/>
                    <a:pt x="331371" y="149817"/>
                    <a:pt x="336804" y="153025"/>
                  </a:cubicBezTo>
                  <a:cubicBezTo>
                    <a:pt x="343137" y="156820"/>
                    <a:pt x="348592" y="161917"/>
                    <a:pt x="352806" y="167979"/>
                  </a:cubicBezTo>
                  <a:cubicBezTo>
                    <a:pt x="359684" y="181403"/>
                    <a:pt x="363583" y="196153"/>
                    <a:pt x="364236" y="211223"/>
                  </a:cubicBezTo>
                  <a:cubicBezTo>
                    <a:pt x="363613" y="280731"/>
                    <a:pt x="322316" y="343422"/>
                    <a:pt x="258699" y="371433"/>
                  </a:cubicBezTo>
                  <a:cubicBezTo>
                    <a:pt x="270701" y="382006"/>
                    <a:pt x="286417" y="395055"/>
                    <a:pt x="303752" y="407628"/>
                  </a:cubicBezTo>
                  <a:cubicBezTo>
                    <a:pt x="332327" y="428298"/>
                    <a:pt x="401384" y="399723"/>
                    <a:pt x="401384" y="399723"/>
                  </a:cubicBezTo>
                  <a:cubicBezTo>
                    <a:pt x="401384" y="399723"/>
                    <a:pt x="379095" y="386388"/>
                    <a:pt x="365284" y="331809"/>
                  </a:cubicBezTo>
                  <a:close/>
                </a:path>
              </a:pathLst>
            </a:cu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CDD61AB8-4EED-4EA9-9A8E-237CD65E94F4}"/>
                </a:ext>
              </a:extLst>
            </p:cNvPr>
            <p:cNvSpPr/>
            <p:nvPr/>
          </p:nvSpPr>
          <p:spPr>
            <a:xfrm>
              <a:off x="9150127" y="1803150"/>
              <a:ext cx="295275" cy="257175"/>
            </a:xfrm>
            <a:custGeom>
              <a:avLst/>
              <a:gdLst>
                <a:gd name="connsiteX0" fmla="*/ 292068 w 295275"/>
                <a:gd name="connsiteY0" fmla="*/ 103061 h 257175"/>
                <a:gd name="connsiteX1" fmla="*/ 283877 w 295275"/>
                <a:gd name="connsiteY1" fmla="*/ 69818 h 257175"/>
                <a:gd name="connsiteX2" fmla="*/ 273209 w 295275"/>
                <a:gd name="connsiteY2" fmla="*/ 60293 h 257175"/>
                <a:gd name="connsiteX3" fmla="*/ 254159 w 295275"/>
                <a:gd name="connsiteY3" fmla="*/ 43625 h 257175"/>
                <a:gd name="connsiteX4" fmla="*/ 237871 w 295275"/>
                <a:gd name="connsiteY4" fmla="*/ 7144 h 257175"/>
                <a:gd name="connsiteX5" fmla="*/ 151193 w 295275"/>
                <a:gd name="connsiteY5" fmla="*/ 64294 h 257175"/>
                <a:gd name="connsiteX6" fmla="*/ 50038 w 295275"/>
                <a:gd name="connsiteY6" fmla="*/ 92869 h 257175"/>
                <a:gd name="connsiteX7" fmla="*/ 10414 w 295275"/>
                <a:gd name="connsiteY7" fmla="*/ 102870 h 257175"/>
                <a:gd name="connsiteX8" fmla="*/ 10414 w 295275"/>
                <a:gd name="connsiteY8" fmla="*/ 137255 h 257175"/>
                <a:gd name="connsiteX9" fmla="*/ 149193 w 295275"/>
                <a:gd name="connsiteY9" fmla="*/ 255461 h 257175"/>
                <a:gd name="connsiteX10" fmla="*/ 292068 w 295275"/>
                <a:gd name="connsiteY10" fmla="*/ 103061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5275" h="257175">
                  <a:moveTo>
                    <a:pt x="292068" y="103061"/>
                  </a:moveTo>
                  <a:cubicBezTo>
                    <a:pt x="291560" y="91548"/>
                    <a:pt x="288775" y="80249"/>
                    <a:pt x="283877" y="69818"/>
                  </a:cubicBezTo>
                  <a:cubicBezTo>
                    <a:pt x="281087" y="65877"/>
                    <a:pt x="277440" y="62620"/>
                    <a:pt x="273209" y="60293"/>
                  </a:cubicBezTo>
                  <a:cubicBezTo>
                    <a:pt x="265924" y="55905"/>
                    <a:pt x="259475" y="50262"/>
                    <a:pt x="254159" y="43625"/>
                  </a:cubicBezTo>
                  <a:cubicBezTo>
                    <a:pt x="246495" y="32591"/>
                    <a:pt x="240969" y="20216"/>
                    <a:pt x="237871" y="7144"/>
                  </a:cubicBezTo>
                  <a:cubicBezTo>
                    <a:pt x="211278" y="29471"/>
                    <a:pt x="182193" y="48648"/>
                    <a:pt x="151193" y="64294"/>
                  </a:cubicBezTo>
                  <a:cubicBezTo>
                    <a:pt x="119015" y="78608"/>
                    <a:pt x="84950" y="88231"/>
                    <a:pt x="50038" y="92869"/>
                  </a:cubicBezTo>
                  <a:cubicBezTo>
                    <a:pt x="33941" y="95726"/>
                    <a:pt x="13843" y="99251"/>
                    <a:pt x="10414" y="102870"/>
                  </a:cubicBezTo>
                  <a:cubicBezTo>
                    <a:pt x="4699" y="110300"/>
                    <a:pt x="7652" y="129254"/>
                    <a:pt x="10414" y="137255"/>
                  </a:cubicBezTo>
                  <a:cubicBezTo>
                    <a:pt x="26702" y="205930"/>
                    <a:pt x="84995" y="255461"/>
                    <a:pt x="149193" y="255461"/>
                  </a:cubicBezTo>
                  <a:cubicBezTo>
                    <a:pt x="225393" y="255461"/>
                    <a:pt x="292068" y="184214"/>
                    <a:pt x="292068" y="103061"/>
                  </a:cubicBezTo>
                  <a:close/>
                </a:path>
              </a:pathLst>
            </a:cu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DAF9D1C-8441-4707-BF03-4BF0C4090BA2}"/>
              </a:ext>
            </a:extLst>
          </p:cNvPr>
          <p:cNvSpPr/>
          <p:nvPr/>
        </p:nvSpPr>
        <p:spPr>
          <a:xfrm>
            <a:off x="1569893" y="3571136"/>
            <a:ext cx="1850957" cy="631173"/>
          </a:xfrm>
          <a:prstGeom prst="rect">
            <a:avLst/>
          </a:prstGeom>
          <a:solidFill>
            <a:srgbClr val="005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이현창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7F59F4-18EB-4271-9616-6B90045A5FD5}"/>
              </a:ext>
            </a:extLst>
          </p:cNvPr>
          <p:cNvSpPr txBox="1"/>
          <p:nvPr/>
        </p:nvSpPr>
        <p:spPr>
          <a:xfrm>
            <a:off x="1348603" y="4303837"/>
            <a:ext cx="2314348" cy="17010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spc="-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날씨</a:t>
            </a:r>
            <a:r>
              <a:rPr lang="en-US" altLang="ko-KR" sz="1600" spc="-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spc="-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 수집 및 분석</a:t>
            </a:r>
            <a:endParaRPr lang="en-US" altLang="ko-KR" sz="1600" spc="-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spc="-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날씨 군집화 모델 생성</a:t>
            </a:r>
            <a:endParaRPr lang="en-US" altLang="ko-KR" sz="1600" spc="-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spc="-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추천 관광지 모델 생성</a:t>
            </a:r>
            <a:endParaRPr lang="en-US" altLang="ko-KR" sz="1600" spc="-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7112C76-BAB8-4B20-B163-8C202BD43318}"/>
              </a:ext>
            </a:extLst>
          </p:cNvPr>
          <p:cNvSpPr/>
          <p:nvPr/>
        </p:nvSpPr>
        <p:spPr>
          <a:xfrm>
            <a:off x="4046332" y="3571136"/>
            <a:ext cx="1850957" cy="631173"/>
          </a:xfrm>
          <a:prstGeom prst="rect">
            <a:avLst/>
          </a:prstGeom>
          <a:solidFill>
            <a:srgbClr val="005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김동훈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7B06A4D-EE9C-4C94-B043-09C50917E6C9}"/>
              </a:ext>
            </a:extLst>
          </p:cNvPr>
          <p:cNvSpPr/>
          <p:nvPr/>
        </p:nvSpPr>
        <p:spPr>
          <a:xfrm>
            <a:off x="6522771" y="3571136"/>
            <a:ext cx="1850957" cy="631173"/>
          </a:xfrm>
          <a:prstGeom prst="rect">
            <a:avLst/>
          </a:prstGeom>
          <a:solidFill>
            <a:srgbClr val="005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김호경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8B80588-EC08-4A89-AE88-C82F3982C934}"/>
              </a:ext>
            </a:extLst>
          </p:cNvPr>
          <p:cNvSpPr/>
          <p:nvPr/>
        </p:nvSpPr>
        <p:spPr>
          <a:xfrm>
            <a:off x="8999210" y="3571136"/>
            <a:ext cx="1850957" cy="631173"/>
          </a:xfrm>
          <a:prstGeom prst="rect">
            <a:avLst/>
          </a:prstGeom>
          <a:solidFill>
            <a:srgbClr val="005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윤지혜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A395D6-DF33-4BD8-8DBD-C521B0033723}"/>
              </a:ext>
            </a:extLst>
          </p:cNvPr>
          <p:cNvSpPr txBox="1"/>
          <p:nvPr/>
        </p:nvSpPr>
        <p:spPr>
          <a:xfrm>
            <a:off x="3821573" y="4303837"/>
            <a:ext cx="2314348" cy="17010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pc="-5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sz="1600" dirty="0"/>
              <a:t>위치 자료 수집</a:t>
            </a:r>
            <a:endParaRPr lang="en-US" altLang="ko-KR" sz="1600" dirty="0"/>
          </a:p>
          <a:p>
            <a:r>
              <a:rPr lang="ko-KR" altLang="en-US" sz="1600" dirty="0"/>
              <a:t>거리 계산 모델 생성</a:t>
            </a:r>
            <a:endParaRPr lang="en-US" altLang="ko-KR" sz="1600" dirty="0"/>
          </a:p>
          <a:p>
            <a:r>
              <a:rPr lang="ko-KR" altLang="en-US" sz="1600" dirty="0"/>
              <a:t>추천 관광지 모델 생성</a:t>
            </a:r>
            <a:endParaRPr lang="en-US" altLang="ko-KR" sz="1600" dirty="0"/>
          </a:p>
          <a:p>
            <a:r>
              <a:rPr lang="ko-KR" altLang="en-US" sz="1600" dirty="0"/>
              <a:t>발표</a:t>
            </a:r>
            <a:endParaRPr lang="en-US" altLang="ko-KR" sz="16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63C4C6-A62A-4DDF-B302-44365F787A2D}"/>
              </a:ext>
            </a:extLst>
          </p:cNvPr>
          <p:cNvSpPr txBox="1"/>
          <p:nvPr/>
        </p:nvSpPr>
        <p:spPr>
          <a:xfrm>
            <a:off x="6294543" y="4303837"/>
            <a:ext cx="2314348" cy="11470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pc="-5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sz="1600" dirty="0"/>
              <a:t>만족도 자료 수집 및 분석</a:t>
            </a:r>
            <a:endParaRPr lang="en-US" altLang="ko-KR" sz="1600" dirty="0"/>
          </a:p>
          <a:p>
            <a:r>
              <a:rPr lang="ko-KR" altLang="en-US" sz="1600" dirty="0"/>
              <a:t>추천 관광지 모델 생성</a:t>
            </a:r>
            <a:endParaRPr lang="en-US" altLang="ko-KR" sz="1600" dirty="0"/>
          </a:p>
          <a:p>
            <a:endParaRPr lang="en-US" altLang="ko-KR" sz="16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754244E-088A-40D9-A521-AC6944B5E0BB}"/>
              </a:ext>
            </a:extLst>
          </p:cNvPr>
          <p:cNvSpPr txBox="1"/>
          <p:nvPr/>
        </p:nvSpPr>
        <p:spPr>
          <a:xfrm>
            <a:off x="8767514" y="4303837"/>
            <a:ext cx="2314348" cy="17010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pc="-5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sz="1600" dirty="0"/>
              <a:t>방문객 자료 수집</a:t>
            </a:r>
            <a:r>
              <a:rPr lang="en-US" altLang="ko-KR" sz="1600" dirty="0"/>
              <a:t> </a:t>
            </a:r>
            <a:r>
              <a:rPr lang="ko-KR" altLang="en-US" sz="1600" dirty="0"/>
              <a:t>및 분석</a:t>
            </a:r>
            <a:endParaRPr lang="en-US" altLang="ko-KR" sz="1600" dirty="0"/>
          </a:p>
          <a:p>
            <a:r>
              <a:rPr lang="ko-KR" altLang="en-US" sz="1600" dirty="0"/>
              <a:t>지도 위치 표시</a:t>
            </a:r>
            <a:endParaRPr lang="en-US" altLang="ko-KR" sz="1600" dirty="0"/>
          </a:p>
          <a:p>
            <a:r>
              <a:rPr lang="ko-KR" altLang="en-US" sz="1600" dirty="0"/>
              <a:t>추천 관광지 모델 생성</a:t>
            </a:r>
            <a:endParaRPr lang="en-US" altLang="ko-KR" sz="1600" dirty="0"/>
          </a:p>
          <a:p>
            <a:r>
              <a:rPr lang="ko-KR" altLang="en-US" sz="1600" dirty="0"/>
              <a:t>발표자료 작성</a:t>
            </a:r>
            <a:endParaRPr lang="en-US" altLang="ko-KR" sz="1600" dirty="0"/>
          </a:p>
        </p:txBody>
      </p:sp>
      <p:pic>
        <p:nvPicPr>
          <p:cNvPr id="4" name="그래픽 3" descr="엄지손가락 위로 기호">
            <a:extLst>
              <a:ext uri="{FF2B5EF4-FFF2-40B4-BE49-F238E27FC236}">
                <a16:creationId xmlns:a16="http://schemas.microsoft.com/office/drawing/2014/main" id="{8CD02566-CB3D-462E-BC97-AE80634D8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9404" y="1285287"/>
            <a:ext cx="458198" cy="45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9415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7C8EF89-E5CD-4105-9351-C8E9F3A10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프로젝트 일정</a:t>
            </a:r>
          </a:p>
        </p:txBody>
      </p:sp>
    </p:spTree>
    <p:extLst>
      <p:ext uri="{BB962C8B-B14F-4D97-AF65-F5344CB8AC3E}">
        <p14:creationId xmlns:p14="http://schemas.microsoft.com/office/powerpoint/2010/main" val="351380431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ED85CB4-F825-4DCE-A66F-E631276EB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4735"/>
            <a:ext cx="10515600" cy="538353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프로젝트 일정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19C9399-EEA5-4F42-99D9-368D69657D45}"/>
              </a:ext>
            </a:extLst>
          </p:cNvPr>
          <p:cNvGrpSpPr/>
          <p:nvPr/>
        </p:nvGrpSpPr>
        <p:grpSpPr>
          <a:xfrm>
            <a:off x="740571" y="1781174"/>
            <a:ext cx="10710859" cy="1438275"/>
            <a:chOff x="628651" y="1781174"/>
            <a:chExt cx="10710859" cy="1438275"/>
          </a:xfrm>
        </p:grpSpPr>
        <p:sp>
          <p:nvSpPr>
            <p:cNvPr id="5" name="화살표: 오각형 4">
              <a:extLst>
                <a:ext uri="{FF2B5EF4-FFF2-40B4-BE49-F238E27FC236}">
                  <a16:creationId xmlns:a16="http://schemas.microsoft.com/office/drawing/2014/main" id="{CB5F05C7-FCD1-4B4D-860D-4E64E08052E9}"/>
                </a:ext>
              </a:extLst>
            </p:cNvPr>
            <p:cNvSpPr/>
            <p:nvPr/>
          </p:nvSpPr>
          <p:spPr>
            <a:xfrm>
              <a:off x="628651" y="1781174"/>
              <a:ext cx="3362324" cy="1438275"/>
            </a:xfrm>
            <a:prstGeom prst="homePlate">
              <a:avLst/>
            </a:prstGeom>
            <a:solidFill>
              <a:srgbClr val="005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월 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16~17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 </a:t>
              </a:r>
              <a:endPara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 및 분석</a:t>
              </a:r>
            </a:p>
          </p:txBody>
        </p:sp>
        <p:sp>
          <p:nvSpPr>
            <p:cNvPr id="6" name="화살표: 오각형 5">
              <a:extLst>
                <a:ext uri="{FF2B5EF4-FFF2-40B4-BE49-F238E27FC236}">
                  <a16:creationId xmlns:a16="http://schemas.microsoft.com/office/drawing/2014/main" id="{57C3A89D-F858-4503-843F-B0FFEE077026}"/>
                </a:ext>
              </a:extLst>
            </p:cNvPr>
            <p:cNvSpPr/>
            <p:nvPr/>
          </p:nvSpPr>
          <p:spPr>
            <a:xfrm>
              <a:off x="4081462" y="1781174"/>
              <a:ext cx="3805237" cy="1438275"/>
            </a:xfrm>
            <a:prstGeom prst="homePlat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월 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18~19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 </a:t>
              </a:r>
              <a:endPara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</a:t>
              </a:r>
              <a:r>
                <a:rPr lang="ko-KR" altLang="en-US" sz="24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전처리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및 모델 선정</a:t>
              </a:r>
            </a:p>
          </p:txBody>
        </p:sp>
        <p:sp>
          <p:nvSpPr>
            <p:cNvPr id="7" name="화살표: 오각형 6">
              <a:extLst>
                <a:ext uri="{FF2B5EF4-FFF2-40B4-BE49-F238E27FC236}">
                  <a16:creationId xmlns:a16="http://schemas.microsoft.com/office/drawing/2014/main" id="{CFA8FBA7-E7C8-40A8-A2AA-EF58B9483779}"/>
                </a:ext>
              </a:extLst>
            </p:cNvPr>
            <p:cNvSpPr/>
            <p:nvPr/>
          </p:nvSpPr>
          <p:spPr>
            <a:xfrm>
              <a:off x="7977186" y="1781174"/>
              <a:ext cx="3362324" cy="1438275"/>
            </a:xfrm>
            <a:prstGeom prst="homePlate">
              <a:avLst/>
            </a:prstGeom>
            <a:solidFill>
              <a:srgbClr val="005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월 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20~21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 </a:t>
              </a:r>
              <a:endPara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모델 개발 및 테스트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9592570-91FB-4DB4-BC3F-2DB78682A39A}"/>
              </a:ext>
            </a:extLst>
          </p:cNvPr>
          <p:cNvGrpSpPr/>
          <p:nvPr/>
        </p:nvGrpSpPr>
        <p:grpSpPr>
          <a:xfrm>
            <a:off x="2678907" y="3714750"/>
            <a:ext cx="6834187" cy="1438275"/>
            <a:chOff x="2309813" y="3714750"/>
            <a:chExt cx="6834187" cy="1438275"/>
          </a:xfrm>
        </p:grpSpPr>
        <p:sp>
          <p:nvSpPr>
            <p:cNvPr id="8" name="화살표: 오각형 7">
              <a:extLst>
                <a:ext uri="{FF2B5EF4-FFF2-40B4-BE49-F238E27FC236}">
                  <a16:creationId xmlns:a16="http://schemas.microsoft.com/office/drawing/2014/main" id="{A502B1B8-8C7F-4858-8D9E-4246FC4CE0F1}"/>
                </a:ext>
              </a:extLst>
            </p:cNvPr>
            <p:cNvSpPr/>
            <p:nvPr/>
          </p:nvSpPr>
          <p:spPr>
            <a:xfrm>
              <a:off x="5781676" y="3714750"/>
              <a:ext cx="3362324" cy="1438275"/>
            </a:xfrm>
            <a:prstGeom prst="homePlat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월 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23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 </a:t>
              </a:r>
              <a:endPara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 발표</a:t>
              </a:r>
            </a:p>
          </p:txBody>
        </p:sp>
        <p:sp>
          <p:nvSpPr>
            <p:cNvPr id="9" name="화살표: 오각형 8">
              <a:extLst>
                <a:ext uri="{FF2B5EF4-FFF2-40B4-BE49-F238E27FC236}">
                  <a16:creationId xmlns:a16="http://schemas.microsoft.com/office/drawing/2014/main" id="{1F531DDA-FF0F-40CD-8C3F-A638FC4B7513}"/>
                </a:ext>
              </a:extLst>
            </p:cNvPr>
            <p:cNvSpPr/>
            <p:nvPr/>
          </p:nvSpPr>
          <p:spPr>
            <a:xfrm>
              <a:off x="2309813" y="3714750"/>
              <a:ext cx="3362324" cy="1438275"/>
            </a:xfrm>
            <a:prstGeom prst="homePlate">
              <a:avLst/>
            </a:prstGeom>
            <a:solidFill>
              <a:srgbClr val="005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월 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22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 </a:t>
              </a:r>
              <a:endPara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발표 준비 및 제출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246755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8B5A96-C237-4DF2-A46B-B6CCD1FD0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모델을 만든 이유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81313C2-D9A3-4D62-9E54-41B6315C54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703" y="948284"/>
            <a:ext cx="8656594" cy="49276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57FFF8-EE35-4CA6-BF2F-9C64B2AF37A3}"/>
              </a:ext>
            </a:extLst>
          </p:cNvPr>
          <p:cNvSpPr txBox="1"/>
          <p:nvPr/>
        </p:nvSpPr>
        <p:spPr>
          <a:xfrm>
            <a:off x="2364059" y="5875884"/>
            <a:ext cx="766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기상청날씨마루</a:t>
            </a:r>
            <a:r>
              <a:rPr lang="ko-KR" altLang="en-US" dirty="0"/>
              <a:t> 에서 검색가능 그러나 직선으로만 추천해줌</a:t>
            </a:r>
          </a:p>
        </p:txBody>
      </p:sp>
    </p:spTree>
    <p:extLst>
      <p:ext uri="{BB962C8B-B14F-4D97-AF65-F5344CB8AC3E}">
        <p14:creationId xmlns:p14="http://schemas.microsoft.com/office/powerpoint/2010/main" val="365693772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6A1A07-AB32-4D6E-A918-F79A2F040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en-US" altLang="ko-KR" dirty="0"/>
              <a:t>-</a:t>
            </a:r>
            <a:r>
              <a:rPr lang="ko-KR" altLang="en-US" dirty="0"/>
              <a:t>데이터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43EC4B-869E-4783-BFBE-B87AB733D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선정 </a:t>
            </a:r>
          </a:p>
        </p:txBody>
      </p:sp>
    </p:spTree>
    <p:extLst>
      <p:ext uri="{BB962C8B-B14F-4D97-AF65-F5344CB8AC3E}">
        <p14:creationId xmlns:p14="http://schemas.microsoft.com/office/powerpoint/2010/main" val="419593305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6A1A07-AB32-4D6E-A918-F79A2F040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en-US" altLang="ko-KR" dirty="0"/>
              <a:t>-</a:t>
            </a:r>
            <a:r>
              <a:rPr lang="ko-KR" altLang="en-US" dirty="0"/>
              <a:t>데이터 정제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43EC4B-869E-4783-BFBE-B87AB733D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회귀분석 모델 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50B0C3-D4CC-449E-86C3-408013447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387" y="1370470"/>
            <a:ext cx="6489840" cy="48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88181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bg1"/>
                </a:solidFill>
              </a:rPr>
              <a:t>의미있는</a:t>
            </a:r>
            <a:r>
              <a:rPr lang="ko-KR" altLang="en-US" dirty="0">
                <a:solidFill>
                  <a:schemeClr val="bg1"/>
                </a:solidFill>
              </a:rPr>
              <a:t> 여행을 위한</a:t>
            </a:r>
            <a:br>
              <a:rPr lang="en-US" altLang="ko-KR" dirty="0"/>
            </a:br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새로운 추천 스타일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7304315" y="695325"/>
            <a:ext cx="4049485" cy="55245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분석배경 및 목적</a:t>
            </a:r>
            <a:endParaRPr lang="en-US" altLang="ko-KR" dirty="0"/>
          </a:p>
          <a:p>
            <a:r>
              <a:rPr lang="ko-KR" altLang="en-US" dirty="0"/>
              <a:t>필요한 데이터</a:t>
            </a:r>
            <a:endParaRPr lang="en-US" altLang="ko-KR" dirty="0"/>
          </a:p>
          <a:p>
            <a:r>
              <a:rPr lang="ko-KR" altLang="en-US" dirty="0"/>
              <a:t>분석 모델</a:t>
            </a:r>
            <a:endParaRPr lang="en-US" altLang="ko-KR" dirty="0"/>
          </a:p>
          <a:p>
            <a:r>
              <a:rPr lang="ko-KR" altLang="en-US" dirty="0"/>
              <a:t>프로젝트 인원 소개</a:t>
            </a:r>
            <a:endParaRPr lang="en-US" altLang="ko-KR" dirty="0"/>
          </a:p>
          <a:p>
            <a:r>
              <a:rPr lang="ko-KR" altLang="en-US" dirty="0"/>
              <a:t>프로젝트 일정</a:t>
            </a:r>
            <a:endParaRPr lang="en-US" altLang="ko-KR" dirty="0"/>
          </a:p>
          <a:p>
            <a:r>
              <a:rPr lang="ko-KR" altLang="en-US" dirty="0"/>
              <a:t>참고 문헌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3539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6A1A07-AB32-4D6E-A918-F79A2F040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en-US" altLang="ko-KR" dirty="0"/>
              <a:t>-</a:t>
            </a:r>
            <a:r>
              <a:rPr lang="ko-KR" altLang="en-US" dirty="0"/>
              <a:t>데이터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43EC4B-869E-4783-BFBE-B87AB733D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회귀분석 모델  </a:t>
            </a:r>
          </a:p>
        </p:txBody>
      </p:sp>
    </p:spTree>
    <p:extLst>
      <p:ext uri="{BB962C8B-B14F-4D97-AF65-F5344CB8AC3E}">
        <p14:creationId xmlns:p14="http://schemas.microsoft.com/office/powerpoint/2010/main" val="67117457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6A1A07-AB32-4D6E-A918-F79A2F040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en-US" altLang="ko-KR" dirty="0"/>
              <a:t>-</a:t>
            </a:r>
            <a:r>
              <a:rPr lang="ko-KR" altLang="en-US" dirty="0"/>
              <a:t>데이터 정제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43EC4B-869E-4783-BFBE-B87AB733D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이상치 처리  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425813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6A1A07-AB32-4D6E-A918-F79A2F040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en-US" altLang="ko-KR" dirty="0"/>
              <a:t>-</a:t>
            </a:r>
            <a:r>
              <a:rPr lang="ko-KR" altLang="en-US" dirty="0"/>
              <a:t>데이터 정제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43EC4B-869E-4783-BFBE-B87AB733D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결측치</a:t>
            </a:r>
            <a:r>
              <a:rPr lang="ko-KR" altLang="en-US" dirty="0"/>
              <a:t> 처리  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B5464E-343D-4171-991E-66934DD30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057086"/>
            <a:ext cx="6316829" cy="331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2599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6A1A07-AB32-4D6E-A918-F79A2F040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en-US" altLang="ko-KR" dirty="0"/>
              <a:t>-</a:t>
            </a:r>
            <a:r>
              <a:rPr lang="ko-KR" altLang="en-US" dirty="0"/>
              <a:t>데이터 정제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43EC4B-869E-4783-BFBE-B87AB733D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결측치</a:t>
            </a:r>
            <a:r>
              <a:rPr lang="ko-KR" altLang="en-US" dirty="0"/>
              <a:t> 처리  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564236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1998C4-AE6B-47B5-8ACE-A5B5474D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8261168-482A-44B4-97A6-9ACB6F41C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326" y="990795"/>
            <a:ext cx="5605348" cy="5444736"/>
          </a:xfrm>
        </p:spPr>
      </p:pic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DEB32AE8-5146-40B3-9C73-EED5C038E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327" y="990795"/>
            <a:ext cx="5605348" cy="544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014158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C09813-7992-42CD-8587-2633FD672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B9FF36A-4ECF-4D37-8531-96120A699D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085" y="1515964"/>
            <a:ext cx="5921830" cy="4394398"/>
          </a:xfrm>
        </p:spPr>
      </p:pic>
    </p:spTree>
    <p:extLst>
      <p:ext uri="{BB962C8B-B14F-4D97-AF65-F5344CB8AC3E}">
        <p14:creationId xmlns:p14="http://schemas.microsoft.com/office/powerpoint/2010/main" val="3790104159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B426D-4860-4A2F-92A7-40ABFCD98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en-US" altLang="ko-KR" dirty="0"/>
              <a:t>-</a:t>
            </a:r>
            <a:r>
              <a:rPr lang="ko-KR" altLang="en-US" dirty="0"/>
              <a:t>데이터 정제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FD666E-F767-4881-A81C-F668AA2DA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다중공선성확인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재확인</a:t>
            </a:r>
            <a:r>
              <a:rPr lang="en-US" altLang="ko-KR" dirty="0"/>
              <a:t>-&gt;</a:t>
            </a:r>
            <a:r>
              <a:rPr lang="ko-KR" altLang="en-US" dirty="0"/>
              <a:t>변수선택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79E978-31EE-4D01-8756-CC18169CE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73789"/>
            <a:ext cx="3591246" cy="48280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3CEAFB6-9A3D-4A1A-A58F-32A6FD9437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626" y="1953260"/>
            <a:ext cx="3978173" cy="398653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7F39562-A3F8-4E72-9C77-E34B9C293301}"/>
              </a:ext>
            </a:extLst>
          </p:cNvPr>
          <p:cNvSpPr/>
          <p:nvPr/>
        </p:nvSpPr>
        <p:spPr>
          <a:xfrm>
            <a:off x="3143250" y="4162425"/>
            <a:ext cx="304800" cy="18097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4A4CDB-17EE-4F58-9321-23E92418CE95}"/>
              </a:ext>
            </a:extLst>
          </p:cNvPr>
          <p:cNvSpPr/>
          <p:nvPr/>
        </p:nvSpPr>
        <p:spPr>
          <a:xfrm>
            <a:off x="3143250" y="5619750"/>
            <a:ext cx="304800" cy="81915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530232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39D390-6E27-47EF-A8FC-18566089B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분석결과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5BAEB2-0622-4936-8B52-F6762DAF2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endParaRPr lang="en-US" altLang="ko-KR" dirty="0"/>
          </a:p>
          <a:p>
            <a:r>
              <a:rPr lang="en-US" altLang="ko-KR" b="1" dirty="0"/>
              <a:t>Y=(-0.15220358 *x1) + (0.33500884*x2) + (-0.21758596*x3)</a:t>
            </a:r>
          </a:p>
          <a:p>
            <a:pPr marL="0" indent="0">
              <a:buNone/>
            </a:pPr>
            <a:r>
              <a:rPr lang="en-US" altLang="ko-KR" b="1" dirty="0"/>
              <a:t>	+ (-0.31990568*x4) + (-0.13088768*x5) </a:t>
            </a:r>
          </a:p>
          <a:p>
            <a:pPr marL="0" indent="0">
              <a:buNone/>
            </a:pPr>
            <a:r>
              <a:rPr lang="en-US" altLang="ko-KR" b="1" dirty="0"/>
              <a:t>	+ 3.56515476e-16</a:t>
            </a:r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en-US" altLang="ko-KR" sz="1600" b="1" dirty="0"/>
              <a:t>x1: </a:t>
            </a:r>
            <a:r>
              <a:rPr lang="ko-KR" altLang="en-US" sz="1600" b="1" dirty="0" err="1"/>
              <a:t>일강수량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(mm),  x2: </a:t>
            </a:r>
            <a:r>
              <a:rPr lang="ko-KR" altLang="en-US" sz="1600" b="1" dirty="0"/>
              <a:t>가조시간</a:t>
            </a:r>
            <a:r>
              <a:rPr lang="en-US" altLang="ko-KR" sz="1600" b="1" dirty="0"/>
              <a:t>(</a:t>
            </a:r>
            <a:r>
              <a:rPr lang="en-US" altLang="ko-KR" sz="1600" b="1" dirty="0" err="1"/>
              <a:t>hr</a:t>
            </a:r>
            <a:r>
              <a:rPr lang="en-US" altLang="ko-KR" sz="1600" b="1" dirty="0"/>
              <a:t>),  x3:</a:t>
            </a:r>
            <a:r>
              <a:rPr lang="ko-KR" altLang="en-US" sz="1600" b="1" dirty="0" err="1"/>
              <a:t>평균전운량</a:t>
            </a:r>
            <a:r>
              <a:rPr lang="en-US" altLang="ko-KR" sz="1600" b="1" dirty="0"/>
              <a:t>, x4:</a:t>
            </a:r>
            <a:r>
              <a:rPr lang="ko-KR" altLang="en-US" sz="1600" b="1" dirty="0" err="1"/>
              <a:t>평균중하층운량</a:t>
            </a:r>
            <a:r>
              <a:rPr lang="en-US" altLang="ko-KR" sz="1600" b="1" dirty="0"/>
              <a:t>, x5:</a:t>
            </a:r>
            <a:r>
              <a:rPr lang="ko-KR" altLang="en-US" sz="1600" b="1" dirty="0"/>
              <a:t>평균지면온도</a:t>
            </a:r>
          </a:p>
          <a:p>
            <a:pPr marL="0" indent="0">
              <a:buNone/>
            </a:pPr>
            <a:endParaRPr lang="en-US" altLang="ko-KR" b="1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0985337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1A77CA-D9F5-4CB6-B443-9B2164782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449A17-5D65-44DA-BE1B-CD5C76E83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9743672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참고 문헌</a:t>
            </a:r>
          </a:p>
        </p:txBody>
      </p:sp>
    </p:spTree>
    <p:extLst>
      <p:ext uri="{BB962C8B-B14F-4D97-AF65-F5344CB8AC3E}">
        <p14:creationId xmlns:p14="http://schemas.microsoft.com/office/powerpoint/2010/main" val="31617817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분석 배경 및 목적</a:t>
            </a:r>
          </a:p>
        </p:txBody>
      </p:sp>
    </p:spTree>
    <p:extLst>
      <p:ext uri="{BB962C8B-B14F-4D97-AF65-F5344CB8AC3E}">
        <p14:creationId xmlns:p14="http://schemas.microsoft.com/office/powerpoint/2010/main" val="7663847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urtains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en-US" altLang="ko-KR"/>
              <a:t>. </a:t>
            </a:r>
            <a:r>
              <a:rPr lang="ko-KR" altLang="en-US" dirty="0"/>
              <a:t>참고 문헌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제주신보</a:t>
            </a:r>
            <a:endParaRPr lang="en-US" altLang="ko-KR" sz="1800" dirty="0"/>
          </a:p>
          <a:p>
            <a:r>
              <a:rPr lang="ko-KR" altLang="en-US" sz="1800" dirty="0"/>
              <a:t>제주의 소리</a:t>
            </a:r>
            <a:endParaRPr lang="en-US" altLang="ko-KR" sz="1800" dirty="0"/>
          </a:p>
          <a:p>
            <a:r>
              <a:rPr lang="en-US" altLang="ko-KR" sz="1800" dirty="0"/>
              <a:t>2018</a:t>
            </a:r>
            <a:r>
              <a:rPr lang="ko-KR" altLang="en-US" sz="1800" dirty="0"/>
              <a:t>년 제주특별자치도  방문관광객 실태조사보고서</a:t>
            </a:r>
            <a:r>
              <a:rPr lang="en-US" altLang="ko-KR" sz="1800" dirty="0"/>
              <a:t>, ‘</a:t>
            </a:r>
            <a:r>
              <a:rPr lang="ko-KR" altLang="en-US" sz="1800" dirty="0"/>
              <a:t>제주특별자치도</a:t>
            </a:r>
            <a:r>
              <a:rPr lang="en-US" altLang="ko-KR" sz="1800" dirty="0"/>
              <a:t>, </a:t>
            </a:r>
            <a:r>
              <a:rPr lang="ko-KR" altLang="en-US" sz="1800" dirty="0"/>
              <a:t>제주관광공사</a:t>
            </a:r>
            <a:r>
              <a:rPr lang="en-US" altLang="ko-KR" sz="1800" dirty="0"/>
              <a:t>’, 2018</a:t>
            </a:r>
          </a:p>
          <a:p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770077898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참고 문헌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373269741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D1A85DE-78A7-4277-BBB6-2229F3C10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02" b="89930" l="9479" r="91667">
                        <a14:foregroundMark x1="23542" y1="10070" x2="23542" y2="10070"/>
                        <a14:foregroundMark x1="9583" y1="70258" x2="9583" y2="70258"/>
                        <a14:foregroundMark x1="91667" y1="72365" x2="91667" y2="723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05477" y="0"/>
            <a:ext cx="12444384" cy="692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299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F34A711-768D-4B2E-87CE-408CE92BC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64500" y1="13503" x2="64500" y2="13503"/>
                        <a14:backgroundMark x1="51050" y1="64591" x2="51050" y2="64591"/>
                        <a14:backgroundMark x1="83800" y1="65641" x2="83800" y2="65641"/>
                        <a14:backgroundMark x1="48700" y1="36234" x2="48700" y2="36234"/>
                        <a14:backgroundMark x1="86450" y1="44936" x2="86450" y2="449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-633984"/>
            <a:ext cx="12192002" cy="812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156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0D18D16-564E-4A13-9918-6E5EE693B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52AE54-C701-4F0A-BA67-5A2D30DEDE73}"/>
              </a:ext>
            </a:extLst>
          </p:cNvPr>
          <p:cNvSpPr txBox="1"/>
          <p:nvPr/>
        </p:nvSpPr>
        <p:spPr>
          <a:xfrm>
            <a:off x="4223657" y="2714172"/>
            <a:ext cx="41365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빅데이터</a:t>
            </a:r>
          </a:p>
        </p:txBody>
      </p:sp>
    </p:spTree>
    <p:extLst>
      <p:ext uri="{BB962C8B-B14F-4D97-AF65-F5344CB8AC3E}">
        <p14:creationId xmlns:p14="http://schemas.microsoft.com/office/powerpoint/2010/main" val="27970449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0D18D16-564E-4A13-9918-6E5EE693B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52AE54-C701-4F0A-BA67-5A2D30DEDE73}"/>
              </a:ext>
            </a:extLst>
          </p:cNvPr>
          <p:cNvSpPr txBox="1"/>
          <p:nvPr/>
        </p:nvSpPr>
        <p:spPr>
          <a:xfrm>
            <a:off x="4223657" y="2714172"/>
            <a:ext cx="41365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빅데이터</a:t>
            </a:r>
          </a:p>
        </p:txBody>
      </p:sp>
    </p:spTree>
    <p:extLst>
      <p:ext uri="{BB962C8B-B14F-4D97-AF65-F5344CB8AC3E}">
        <p14:creationId xmlns:p14="http://schemas.microsoft.com/office/powerpoint/2010/main" val="31418691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50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기업가, 시작, 시동, 경력, 남자, 경력 사다리, 실루엣, 상승, 사회, 상단, 심연, 개발">
            <a:extLst>
              <a:ext uri="{FF2B5EF4-FFF2-40B4-BE49-F238E27FC236}">
                <a16:creationId xmlns:a16="http://schemas.microsoft.com/office/drawing/2014/main" id="{AEE7410F-356D-4FE2-8884-E60EEA8CE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059" y="0"/>
            <a:ext cx="12260118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952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분석 배경 및 목적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7205CB-177F-47B8-B7BB-5374CEB26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206" y="1273393"/>
            <a:ext cx="7087589" cy="39439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FB05FB-7421-46F0-B058-18C782ABF567}"/>
              </a:ext>
            </a:extLst>
          </p:cNvPr>
          <p:cNvSpPr txBox="1"/>
          <p:nvPr/>
        </p:nvSpPr>
        <p:spPr>
          <a:xfrm>
            <a:off x="8592314" y="5322010"/>
            <a:ext cx="1443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제주의 소리</a:t>
            </a:r>
          </a:p>
        </p:txBody>
      </p:sp>
    </p:spTree>
    <p:extLst>
      <p:ext uri="{BB962C8B-B14F-4D97-AF65-F5344CB8AC3E}">
        <p14:creationId xmlns:p14="http://schemas.microsoft.com/office/powerpoint/2010/main" val="142167155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분석 배경 및 목적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D48EA4-D16E-4BF6-8C79-B7FAED4B1157}"/>
              </a:ext>
            </a:extLst>
          </p:cNvPr>
          <p:cNvSpPr txBox="1"/>
          <p:nvPr/>
        </p:nvSpPr>
        <p:spPr>
          <a:xfrm>
            <a:off x="2212043" y="5020188"/>
            <a:ext cx="6970988" cy="1320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800" b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날씨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ko-KR" altLang="en-US" sz="2800" b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거리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따라 </a:t>
            </a:r>
            <a:r>
              <a:rPr lang="ko-KR" altLang="en-US" sz="2800" b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만족도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높은</a:t>
            </a:r>
            <a:endParaRPr lang="en-US" altLang="ko-KR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관광지를 추천할 수 있다면 어떨까</a:t>
            </a:r>
            <a:r>
              <a:rPr lang="en-US" altLang="ko-KR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  <p:pic>
        <p:nvPicPr>
          <p:cNvPr id="17" name="그래픽 41" descr="돋보기">
            <a:extLst>
              <a:ext uri="{FF2B5EF4-FFF2-40B4-BE49-F238E27FC236}">
                <a16:creationId xmlns:a16="http://schemas.microsoft.com/office/drawing/2014/main" id="{A43E1822-B452-43F1-8190-3676B3C282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8571" y="4777407"/>
            <a:ext cx="1394607" cy="1394607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22F1809F-AED1-4DEE-89AB-CE8E3707C081}"/>
              </a:ext>
            </a:extLst>
          </p:cNvPr>
          <p:cNvGrpSpPr/>
          <p:nvPr/>
        </p:nvGrpSpPr>
        <p:grpSpPr>
          <a:xfrm>
            <a:off x="1949249" y="1949704"/>
            <a:ext cx="4146751" cy="2327608"/>
            <a:chOff x="1949248" y="2624332"/>
            <a:chExt cx="4146751" cy="2327608"/>
          </a:xfrm>
        </p:grpSpPr>
        <p:grpSp>
          <p:nvGrpSpPr>
            <p:cNvPr id="12" name="그룹 11"/>
            <p:cNvGrpSpPr/>
            <p:nvPr/>
          </p:nvGrpSpPr>
          <p:grpSpPr>
            <a:xfrm>
              <a:off x="1949248" y="2624332"/>
              <a:ext cx="4122805" cy="2166966"/>
              <a:chOff x="6223373" y="1463214"/>
              <a:chExt cx="3714846" cy="1893639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441F660B-1B08-4FF3-85E4-4045DF3F96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95" r="6637" b="6676"/>
              <a:stretch/>
            </p:blipFill>
            <p:spPr>
              <a:xfrm>
                <a:off x="6223373" y="1463214"/>
                <a:ext cx="3714846" cy="1893639"/>
              </a:xfrm>
              <a:prstGeom prst="rect">
                <a:avLst/>
              </a:prstGeom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A0DA371-2985-4804-8B9F-B8733CABB090}"/>
                  </a:ext>
                </a:extLst>
              </p:cNvPr>
              <p:cNvSpPr/>
              <p:nvPr/>
            </p:nvSpPr>
            <p:spPr>
              <a:xfrm>
                <a:off x="6791093" y="3122341"/>
                <a:ext cx="2029522" cy="167269"/>
              </a:xfrm>
              <a:prstGeom prst="rect">
                <a:avLst/>
              </a:prstGeom>
              <a:solidFill>
                <a:srgbClr val="FFFF00">
                  <a:alpha val="2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14F7DFA-CE7C-4FB6-B411-1895E6D8240F}"/>
                </a:ext>
              </a:extLst>
            </p:cNvPr>
            <p:cNvSpPr txBox="1"/>
            <p:nvPr/>
          </p:nvSpPr>
          <p:spPr>
            <a:xfrm>
              <a:off x="4903554" y="4690330"/>
              <a:ext cx="11924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출처 </a:t>
              </a:r>
              <a:r>
                <a:rPr lang="en-US" altLang="ko-KR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</a:t>
              </a:r>
              <a:r>
                <a:rPr lang="ko-KR" altLang="en-US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제주신보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236BC2A-6993-4F8E-92BA-DE80E182CA5C}"/>
              </a:ext>
            </a:extLst>
          </p:cNvPr>
          <p:cNvGrpSpPr/>
          <p:nvPr/>
        </p:nvGrpSpPr>
        <p:grpSpPr>
          <a:xfrm>
            <a:off x="6679353" y="958186"/>
            <a:ext cx="3733989" cy="3808507"/>
            <a:chOff x="6277066" y="1077137"/>
            <a:chExt cx="3733989" cy="380850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6819E85-5ABC-47D4-AB53-3A7C93AA18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20" t="12959" r="28400" b="16978"/>
            <a:stretch/>
          </p:blipFill>
          <p:spPr>
            <a:xfrm>
              <a:off x="6277066" y="1435337"/>
              <a:ext cx="3666795" cy="322350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2A50388-0525-4FE1-B28A-C92C1811FCB2}"/>
                </a:ext>
              </a:extLst>
            </p:cNvPr>
            <p:cNvSpPr txBox="1"/>
            <p:nvPr/>
          </p:nvSpPr>
          <p:spPr>
            <a:xfrm>
              <a:off x="8361244" y="1383672"/>
              <a:ext cx="16498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(Base : </a:t>
              </a:r>
              <a:r>
                <a:rPr lang="ko-KR" altLang="en-US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전체</a:t>
              </a:r>
              <a:r>
                <a:rPr lang="en-US" altLang="ko-KR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단위 </a:t>
              </a:r>
              <a:r>
                <a:rPr lang="en-US" altLang="ko-KR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: %)</a:t>
              </a:r>
              <a:endPara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C4ED57E-28A3-4640-9014-3D2F8E4FD4F2}"/>
                </a:ext>
              </a:extLst>
            </p:cNvPr>
            <p:cNvSpPr txBox="1"/>
            <p:nvPr/>
          </p:nvSpPr>
          <p:spPr>
            <a:xfrm>
              <a:off x="6399997" y="1077137"/>
              <a:ext cx="34209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&lt;2018</a:t>
              </a:r>
              <a:r>
                <a: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년 제주 방문객 여행유형</a:t>
              </a:r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&gt;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B63C927-B4B1-4687-82F2-6B1C22E0F700}"/>
                </a:ext>
              </a:extLst>
            </p:cNvPr>
            <p:cNvSpPr txBox="1"/>
            <p:nvPr/>
          </p:nvSpPr>
          <p:spPr>
            <a:xfrm>
              <a:off x="6277066" y="4631728"/>
              <a:ext cx="34756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출처 </a:t>
              </a:r>
              <a:r>
                <a:rPr lang="en-US" altLang="ko-KR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2018</a:t>
              </a:r>
              <a:r>
                <a:rPr lang="ko-KR" altLang="en-US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년 제주특별자치도 방문관광객 실태조사 보고서</a:t>
              </a:r>
              <a:r>
                <a:rPr lang="en-US" altLang="ko-KR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endParaRPr lang="ko-KR" altLang="en-US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964350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필요한 데이터</a:t>
            </a:r>
          </a:p>
        </p:txBody>
      </p:sp>
    </p:spTree>
    <p:extLst>
      <p:ext uri="{BB962C8B-B14F-4D97-AF65-F5344CB8AC3E}">
        <p14:creationId xmlns:p14="http://schemas.microsoft.com/office/powerpoint/2010/main" val="306671446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필요한 데이터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3FD403-D6DA-4141-BD1B-D570F4767B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98"/>
          <a:stretch/>
        </p:blipFill>
        <p:spPr>
          <a:xfrm>
            <a:off x="639608" y="1408381"/>
            <a:ext cx="2229956" cy="1920366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3496235" y="1435114"/>
            <a:ext cx="2304397" cy="1822186"/>
            <a:chOff x="3422330" y="1389771"/>
            <a:chExt cx="2744508" cy="217020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561569A-197E-4BE1-8528-8833CD6C3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2330" y="1389771"/>
              <a:ext cx="1340160" cy="136090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333A4B4-73AF-434A-838E-410BD54F36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167" b="16589"/>
            <a:stretch/>
          </p:blipFill>
          <p:spPr>
            <a:xfrm>
              <a:off x="4047161" y="2771697"/>
              <a:ext cx="2119677" cy="788275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01EE40B1-1C9B-47F2-869C-32359A61CE6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"/>
          <a:stretch/>
        </p:blipFill>
        <p:spPr>
          <a:xfrm>
            <a:off x="6340809" y="1754697"/>
            <a:ext cx="2432373" cy="1373554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382974" y="3412830"/>
            <a:ext cx="2744508" cy="1348600"/>
            <a:chOff x="542496" y="3580993"/>
            <a:chExt cx="2744508" cy="13486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5FA6E29-318E-40F2-85E0-808369A48253}"/>
                </a:ext>
              </a:extLst>
            </p:cNvPr>
            <p:cNvSpPr/>
            <p:nvPr/>
          </p:nvSpPr>
          <p:spPr>
            <a:xfrm>
              <a:off x="542496" y="3580993"/>
              <a:ext cx="2744508" cy="796632"/>
            </a:xfrm>
            <a:prstGeom prst="rect">
              <a:avLst/>
            </a:prstGeom>
            <a:solidFill>
              <a:srgbClr val="005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기상청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44698D1-FC17-4F32-B381-B556C61B7EE9}"/>
                </a:ext>
              </a:extLst>
            </p:cNvPr>
            <p:cNvSpPr txBox="1"/>
            <p:nvPr/>
          </p:nvSpPr>
          <p:spPr>
            <a:xfrm>
              <a:off x="542496" y="4461708"/>
              <a:ext cx="2743224" cy="467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pc="-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지난 </a:t>
              </a:r>
              <a:r>
                <a:rPr lang="en-US" altLang="ko-KR" spc="-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r>
                <a:rPr lang="ko-KR" altLang="en-US" spc="-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년간 날씨 데이터</a:t>
              </a:r>
              <a:endParaRPr lang="en-US" altLang="ko-KR" spc="-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276822" y="3412830"/>
            <a:ext cx="2744508" cy="1804045"/>
            <a:chOff x="3422330" y="3580993"/>
            <a:chExt cx="2744508" cy="180404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5FA6E29-318E-40F2-85E0-808369A48253}"/>
                </a:ext>
              </a:extLst>
            </p:cNvPr>
            <p:cNvSpPr/>
            <p:nvPr/>
          </p:nvSpPr>
          <p:spPr>
            <a:xfrm>
              <a:off x="3422330" y="3580993"/>
              <a:ext cx="2744508" cy="796632"/>
            </a:xfrm>
            <a:prstGeom prst="rect">
              <a:avLst/>
            </a:prstGeom>
            <a:solidFill>
              <a:srgbClr val="005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Instagram</a:t>
              </a:r>
              <a:endPara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en-US" altLang="ko-KR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&amp; Google Places</a:t>
              </a:r>
              <a:endPara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44698D1-FC17-4F32-B381-B556C61B7EE9}"/>
                </a:ext>
              </a:extLst>
            </p:cNvPr>
            <p:cNvSpPr txBox="1"/>
            <p:nvPr/>
          </p:nvSpPr>
          <p:spPr>
            <a:xfrm>
              <a:off x="3422330" y="4461708"/>
              <a:ext cx="274322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pc="-5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Instagram</a:t>
              </a:r>
              <a:r>
                <a:rPr lang="ko-KR" altLang="en-US" spc="-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pc="-5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게시글</a:t>
              </a:r>
              <a:r>
                <a:rPr lang="ko-KR" altLang="en-US" spc="-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pc="-5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크롤링</a:t>
              </a:r>
              <a:endParaRPr lang="en-US" altLang="ko-KR" spc="-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pc="-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Google Places </a:t>
              </a:r>
              <a:r>
                <a:rPr lang="ko-KR" altLang="en-US" spc="-5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별점</a:t>
              </a:r>
              <a:r>
                <a:rPr lang="ko-KR" altLang="en-US" spc="-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데이터</a:t>
              </a:r>
              <a:endParaRPr lang="en-US" altLang="ko-KR" spc="-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170670" y="3412830"/>
            <a:ext cx="2744508" cy="1764098"/>
            <a:chOff x="3422330" y="3580993"/>
            <a:chExt cx="2744508" cy="176409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5FA6E29-318E-40F2-85E0-808369A48253}"/>
                </a:ext>
              </a:extLst>
            </p:cNvPr>
            <p:cNvSpPr/>
            <p:nvPr/>
          </p:nvSpPr>
          <p:spPr>
            <a:xfrm>
              <a:off x="3422330" y="3580993"/>
              <a:ext cx="2744508" cy="796632"/>
            </a:xfrm>
            <a:prstGeom prst="rect">
              <a:avLst/>
            </a:prstGeom>
            <a:solidFill>
              <a:srgbClr val="005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지도</a:t>
              </a:r>
              <a:r>
                <a:rPr lang="en-US" altLang="ko-KR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출력용</a:t>
              </a:r>
              <a:r>
                <a:rPr lang="en-US" altLang="ko-KR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44698D1-FC17-4F32-B381-B556C61B7EE9}"/>
                </a:ext>
              </a:extLst>
            </p:cNvPr>
            <p:cNvSpPr txBox="1"/>
            <p:nvPr/>
          </p:nvSpPr>
          <p:spPr>
            <a:xfrm>
              <a:off x="3422330" y="4461708"/>
              <a:ext cx="2743224" cy="883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pc="-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관광지 위치 표시</a:t>
              </a:r>
              <a:endParaRPr lang="en-US" altLang="ko-KR" spc="-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pc="-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현재 위치</a:t>
              </a:r>
              <a:r>
                <a:rPr lang="en-US" altLang="ko-KR" spc="-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</a:t>
              </a:r>
              <a:r>
                <a:rPr lang="ko-KR" altLang="en-US" spc="-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관광지 거리 표시</a:t>
              </a:r>
              <a:endParaRPr lang="en-US" altLang="ko-KR" spc="-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9064520" y="3412830"/>
            <a:ext cx="2744508" cy="2595095"/>
            <a:chOff x="3422330" y="3580993"/>
            <a:chExt cx="2744508" cy="2595095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5FA6E29-318E-40F2-85E0-808369A48253}"/>
                </a:ext>
              </a:extLst>
            </p:cNvPr>
            <p:cNvSpPr/>
            <p:nvPr/>
          </p:nvSpPr>
          <p:spPr>
            <a:xfrm>
              <a:off x="3422330" y="3580993"/>
              <a:ext cx="2744508" cy="796632"/>
            </a:xfrm>
            <a:prstGeom prst="rect">
              <a:avLst/>
            </a:prstGeom>
            <a:solidFill>
              <a:srgbClr val="005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4698D1-FC17-4F32-B381-B556C61B7EE9}"/>
                </a:ext>
              </a:extLst>
            </p:cNvPr>
            <p:cNvSpPr txBox="1"/>
            <p:nvPr/>
          </p:nvSpPr>
          <p:spPr>
            <a:xfrm>
              <a:off x="3422330" y="4461708"/>
              <a:ext cx="2743224" cy="1714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pc="-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제주도 </a:t>
              </a:r>
              <a:r>
                <a:rPr lang="ko-KR" altLang="en-US" spc="-5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분류별</a:t>
              </a:r>
              <a:r>
                <a:rPr lang="ko-KR" altLang="en-US" spc="-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관광지</a:t>
              </a:r>
              <a:endParaRPr lang="en-US" altLang="ko-KR" spc="-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pc="-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제주도 관광지 위치</a:t>
              </a:r>
              <a:endParaRPr lang="en-US" altLang="ko-KR" spc="-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pc="-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제주도 </a:t>
              </a:r>
              <a:r>
                <a:rPr lang="ko-KR" altLang="en-US" spc="-5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관광지별</a:t>
              </a:r>
              <a:r>
                <a:rPr lang="ko-KR" altLang="en-US" spc="-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방문객수</a:t>
              </a:r>
              <a:endParaRPr lang="en-US" altLang="ko-KR" spc="-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pc="-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기타 등등</a:t>
              </a:r>
              <a:endParaRPr lang="en-US" altLang="ko-KR" spc="-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2317DE66-5F1E-4357-970C-97C88E36DA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5" b="13571"/>
          <a:stretch/>
        </p:blipFill>
        <p:spPr>
          <a:xfrm>
            <a:off x="9271878" y="1084847"/>
            <a:ext cx="2328505" cy="207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57555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분석 모델</a:t>
            </a:r>
          </a:p>
        </p:txBody>
      </p:sp>
    </p:spTree>
    <p:extLst>
      <p:ext uri="{BB962C8B-B14F-4D97-AF65-F5344CB8AC3E}">
        <p14:creationId xmlns:p14="http://schemas.microsoft.com/office/powerpoint/2010/main" val="192152349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4EDCBD8-BA77-43B4-9252-D66CBDA934BC}"/>
              </a:ext>
            </a:extLst>
          </p:cNvPr>
          <p:cNvSpPr/>
          <p:nvPr/>
        </p:nvSpPr>
        <p:spPr>
          <a:xfrm>
            <a:off x="3842400" y="5855865"/>
            <a:ext cx="4507200" cy="686879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추천 관광지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0F0A291-3CAE-445E-93F5-E148FFEF9064}"/>
              </a:ext>
            </a:extLst>
          </p:cNvPr>
          <p:cNvGrpSpPr/>
          <p:nvPr/>
        </p:nvGrpSpPr>
        <p:grpSpPr>
          <a:xfrm>
            <a:off x="231912" y="1139431"/>
            <a:ext cx="2790461" cy="3893028"/>
            <a:chOff x="-1774460" y="1342631"/>
            <a:chExt cx="2790461" cy="389302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4EDCBD8-BA77-43B4-9252-D66CBDA934BC}"/>
                </a:ext>
              </a:extLst>
            </p:cNvPr>
            <p:cNvSpPr/>
            <p:nvPr/>
          </p:nvSpPr>
          <p:spPr>
            <a:xfrm>
              <a:off x="-1774460" y="1342631"/>
              <a:ext cx="2790460" cy="3893028"/>
            </a:xfrm>
            <a:prstGeom prst="rect">
              <a:avLst/>
            </a:prstGeom>
            <a:solidFill>
              <a:srgbClr val="FFD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-1774459" y="1595110"/>
              <a:ext cx="279046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날씨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-1673316" y="3300567"/>
              <a:ext cx="2574559" cy="8567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prstDash val="sysDot"/>
            </a:ln>
          </p:spPr>
          <p:txBody>
            <a:bodyPr wrap="square" rtlCol="0" anchor="ctr">
              <a:noAutofit/>
            </a:bodyPr>
            <a:lstStyle>
              <a:defPPr>
                <a:defRPr lang="ko-KR"/>
              </a:defPPr>
              <a:lvl1pPr>
                <a:defRPr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ctr"/>
              <a:r>
                <a:rPr lang="ko-KR" altLang="en-US" dirty="0"/>
                <a:t>지도학습</a:t>
              </a:r>
              <a:r>
                <a:rPr lang="en-US" altLang="ko-KR" dirty="0"/>
                <a:t> </a:t>
              </a:r>
            </a:p>
            <a:p>
              <a:pPr algn="ctr"/>
              <a:r>
                <a:rPr lang="ko-KR" altLang="en-US" dirty="0"/>
                <a:t>군집화</a:t>
              </a:r>
              <a:r>
                <a:rPr lang="en-US" altLang="ko-KR" dirty="0"/>
                <a:t>(</a:t>
              </a:r>
              <a:r>
                <a:rPr lang="en-US" altLang="ko-KR" dirty="0" err="1"/>
                <a:t>kmeans</a:t>
              </a:r>
              <a:r>
                <a:rPr lang="en-US" altLang="ko-KR" dirty="0"/>
                <a:t>? </a:t>
              </a:r>
              <a:r>
                <a:rPr lang="en-US" altLang="ko-KR" dirty="0" err="1"/>
                <a:t>Knn</a:t>
              </a:r>
              <a:r>
                <a:rPr lang="en-US" altLang="ko-KR" dirty="0"/>
                <a:t>?), </a:t>
              </a:r>
              <a:r>
                <a:rPr lang="ko-KR" altLang="en-US" dirty="0"/>
                <a:t>분류</a:t>
              </a:r>
              <a:endParaRPr lang="en-US" altLang="ko-KR" dirty="0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BE18C32-8B93-474F-AEAE-F8AB8E3C9167}"/>
                </a:ext>
              </a:extLst>
            </p:cNvPr>
            <p:cNvGrpSpPr/>
            <p:nvPr/>
          </p:nvGrpSpPr>
          <p:grpSpPr>
            <a:xfrm>
              <a:off x="-1673316" y="4364648"/>
              <a:ext cx="2574560" cy="541061"/>
              <a:chOff x="-1673316" y="4364648"/>
              <a:chExt cx="2574560" cy="541061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-1000966" y="4364648"/>
                <a:ext cx="1902210" cy="53922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prstDash val="sysDot"/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ko-KR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3~4</a:t>
                </a:r>
                <a:r>
                  <a:rPr lang="ko-KR" altLang="en-US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개의 날씨 그룹</a:t>
                </a:r>
                <a:endPara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-1673316" y="4364648"/>
                <a:ext cx="672349" cy="541061"/>
              </a:xfrm>
              <a:prstGeom prst="rect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prstDash val="sysDot"/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ko-KR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OUT</a:t>
                </a: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379CED7-F957-4FAF-8B32-92C1F2C8A443}"/>
                </a:ext>
              </a:extLst>
            </p:cNvPr>
            <p:cNvGrpSpPr/>
            <p:nvPr/>
          </p:nvGrpSpPr>
          <p:grpSpPr>
            <a:xfrm>
              <a:off x="-1673317" y="2198200"/>
              <a:ext cx="2574560" cy="994724"/>
              <a:chOff x="-1673317" y="2198200"/>
              <a:chExt cx="2574560" cy="994724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-1000966" y="2198200"/>
                <a:ext cx="953792" cy="4932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prstDash val="sysDot"/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평균기온</a:t>
                </a:r>
                <a:endPara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68EFB28-6B48-4E2C-B485-FC10BFE2F51B}"/>
                  </a:ext>
                </a:extLst>
              </p:cNvPr>
              <p:cNvSpPr txBox="1"/>
              <p:nvPr/>
            </p:nvSpPr>
            <p:spPr>
              <a:xfrm>
                <a:off x="-1000966" y="2694995"/>
                <a:ext cx="953792" cy="4932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prstDash val="sysDot"/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강수량</a:t>
                </a:r>
                <a:endPara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740A1AC-A933-46A9-B941-F99BE02768AC}"/>
                  </a:ext>
                </a:extLst>
              </p:cNvPr>
              <p:cNvSpPr txBox="1"/>
              <p:nvPr/>
            </p:nvSpPr>
            <p:spPr>
              <a:xfrm>
                <a:off x="-1673317" y="2198720"/>
                <a:ext cx="672349" cy="994204"/>
              </a:xfrm>
              <a:prstGeom prst="rect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prstDash val="sysDot"/>
              </a:ln>
            </p:spPr>
            <p:txBody>
              <a:bodyPr wrap="square" rtlCol="0" anchor="t">
                <a:noAutofit/>
              </a:bodyPr>
              <a:lstStyle>
                <a:defPPr>
                  <a:defRPr lang="ko-KR"/>
                </a:defPPr>
                <a:lvl1pPr algn="ctr">
                  <a:defRPr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defRPr>
                </a:lvl1pPr>
              </a:lstStyle>
              <a:p>
                <a:r>
                  <a:rPr lang="en-US" altLang="ko-KR" dirty="0">
                    <a:solidFill>
                      <a:schemeClr val="tx1"/>
                    </a:solidFill>
                  </a:rPr>
                  <a:t>IN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25FAAFA-31A8-44DB-A520-FC8E0702043D}"/>
                  </a:ext>
                </a:extLst>
              </p:cNvPr>
              <p:cNvSpPr txBox="1"/>
              <p:nvPr/>
            </p:nvSpPr>
            <p:spPr>
              <a:xfrm>
                <a:off x="-52549" y="2198200"/>
                <a:ext cx="953792" cy="4932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prstDash val="sysDot"/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ko-KR" altLang="en-US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평균풍속</a:t>
                </a:r>
                <a:endPara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7DCF369-E253-45D6-A9F8-36E2E1906834}"/>
                  </a:ext>
                </a:extLst>
              </p:cNvPr>
              <p:cNvSpPr txBox="1"/>
              <p:nvPr/>
            </p:nvSpPr>
            <p:spPr>
              <a:xfrm>
                <a:off x="-52549" y="2694995"/>
                <a:ext cx="953792" cy="4932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prstDash val="sysDot"/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8D0C0A9-8F21-4CA8-A35C-B80192750575}"/>
              </a:ext>
            </a:extLst>
          </p:cNvPr>
          <p:cNvSpPr/>
          <p:nvPr/>
        </p:nvSpPr>
        <p:spPr>
          <a:xfrm>
            <a:off x="3211150" y="1139431"/>
            <a:ext cx="2790460" cy="3893028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FB736D0-CA1B-45C0-9DF9-6705FE74D6F6}"/>
              </a:ext>
            </a:extLst>
          </p:cNvPr>
          <p:cNvSpPr txBox="1"/>
          <p:nvPr/>
        </p:nvSpPr>
        <p:spPr>
          <a:xfrm>
            <a:off x="3211151" y="1391910"/>
            <a:ext cx="279046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만족도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496E8E3-992B-4E3A-9900-425645062BE6}"/>
              </a:ext>
            </a:extLst>
          </p:cNvPr>
          <p:cNvSpPr txBox="1"/>
          <p:nvPr/>
        </p:nvSpPr>
        <p:spPr>
          <a:xfrm>
            <a:off x="3312294" y="3097367"/>
            <a:ext cx="2574559" cy="8567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  <a:prstDash val="sysDot"/>
          </a:ln>
        </p:spPr>
        <p:txBody>
          <a:bodyPr wrap="square" rtlCol="0" anchor="ctr">
            <a:noAutofit/>
          </a:bodyPr>
          <a:lstStyle>
            <a:defPPr>
              <a:defRPr lang="ko-KR"/>
            </a:defPPr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ctr"/>
            <a:r>
              <a:rPr lang="ko-KR" altLang="en-US" dirty="0" err="1"/>
              <a:t>별점</a:t>
            </a:r>
            <a:r>
              <a:rPr lang="en-US" altLang="ko-KR" dirty="0"/>
              <a:t>(Google Places)</a:t>
            </a: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A2E9BE2-3066-47F7-BF5F-D4942EA2AAC8}"/>
              </a:ext>
            </a:extLst>
          </p:cNvPr>
          <p:cNvGrpSpPr/>
          <p:nvPr/>
        </p:nvGrpSpPr>
        <p:grpSpPr>
          <a:xfrm>
            <a:off x="3312294" y="4161448"/>
            <a:ext cx="2574560" cy="541061"/>
            <a:chOff x="-1673316" y="4364648"/>
            <a:chExt cx="2574560" cy="541061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FDC133A-6221-4E85-B806-CE931AC91DD2}"/>
                </a:ext>
              </a:extLst>
            </p:cNvPr>
            <p:cNvSpPr txBox="1"/>
            <p:nvPr/>
          </p:nvSpPr>
          <p:spPr>
            <a:xfrm>
              <a:off x="-1000966" y="4364648"/>
              <a:ext cx="1902210" cy="53922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prstDash val="sysDot"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날짜별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만족도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228562E-D595-40EB-9D9E-C5B65CD83FF5}"/>
                </a:ext>
              </a:extLst>
            </p:cNvPr>
            <p:cNvSpPr txBox="1"/>
            <p:nvPr/>
          </p:nvSpPr>
          <p:spPr>
            <a:xfrm>
              <a:off x="-1673316" y="4364648"/>
              <a:ext cx="672349" cy="541061"/>
            </a:xfrm>
            <a:prstGeom prst="rect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prstDash val="sysDot"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OUT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D350D5B1-B7EB-4268-A25D-A08EC649F65B}"/>
              </a:ext>
            </a:extLst>
          </p:cNvPr>
          <p:cNvSpPr txBox="1"/>
          <p:nvPr/>
        </p:nvSpPr>
        <p:spPr>
          <a:xfrm>
            <a:off x="3984644" y="1995000"/>
            <a:ext cx="1908000" cy="493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  <a:prstDash val="sysDot"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관광지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7935D14-76EF-4874-8ACF-4C0FC71364EA}"/>
              </a:ext>
            </a:extLst>
          </p:cNvPr>
          <p:cNvSpPr txBox="1"/>
          <p:nvPr/>
        </p:nvSpPr>
        <p:spPr>
          <a:xfrm>
            <a:off x="3984644" y="2491795"/>
            <a:ext cx="1908000" cy="493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  <a:prstDash val="sysDot"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날짜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01AAC07-5858-46B7-A842-811E84F6D574}"/>
              </a:ext>
            </a:extLst>
          </p:cNvPr>
          <p:cNvSpPr txBox="1"/>
          <p:nvPr/>
        </p:nvSpPr>
        <p:spPr>
          <a:xfrm>
            <a:off x="3312293" y="1995520"/>
            <a:ext cx="672349" cy="994204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  <a:prstDash val="sysDot"/>
          </a:ln>
        </p:spPr>
        <p:txBody>
          <a:bodyPr wrap="square" rtlCol="0" anchor="t">
            <a:noAutofit/>
          </a:bodyPr>
          <a:lstStyle>
            <a:defPPr>
              <a:defRPr lang="ko-KR"/>
            </a:defPPr>
            <a:lvl1pPr algn="ctr"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IN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A4D67D6F-15F7-45B0-80E8-E384A38DCCFB}"/>
              </a:ext>
            </a:extLst>
          </p:cNvPr>
          <p:cNvSpPr/>
          <p:nvPr/>
        </p:nvSpPr>
        <p:spPr>
          <a:xfrm>
            <a:off x="6190388" y="1139431"/>
            <a:ext cx="2790460" cy="3893028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07729D8-326B-4610-A6A4-BD1B744086C6}"/>
              </a:ext>
            </a:extLst>
          </p:cNvPr>
          <p:cNvSpPr txBox="1"/>
          <p:nvPr/>
        </p:nvSpPr>
        <p:spPr>
          <a:xfrm>
            <a:off x="6190389" y="1391910"/>
            <a:ext cx="279046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방문객수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A6EA606-7306-41A4-9500-5AC389226F85}"/>
              </a:ext>
            </a:extLst>
          </p:cNvPr>
          <p:cNvSpPr txBox="1"/>
          <p:nvPr/>
        </p:nvSpPr>
        <p:spPr>
          <a:xfrm>
            <a:off x="6291532" y="3097367"/>
            <a:ext cx="2574559" cy="8567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  <a:prstDash val="sysDot"/>
          </a:ln>
        </p:spPr>
        <p:txBody>
          <a:bodyPr wrap="square" rtlCol="0" anchor="ctr">
            <a:noAutofit/>
          </a:bodyPr>
          <a:lstStyle>
            <a:defPPr>
              <a:defRPr lang="ko-KR"/>
            </a:defPPr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ctr"/>
            <a:r>
              <a:rPr lang="ko-KR" altLang="en-US" dirty="0"/>
              <a:t>게시글</a:t>
            </a:r>
            <a:r>
              <a:rPr lang="en-US" altLang="ko-KR" dirty="0"/>
              <a:t>(Instagram)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9FC9C7B7-1875-4E92-BA26-992E7E318AB9}"/>
              </a:ext>
            </a:extLst>
          </p:cNvPr>
          <p:cNvGrpSpPr/>
          <p:nvPr/>
        </p:nvGrpSpPr>
        <p:grpSpPr>
          <a:xfrm>
            <a:off x="6291532" y="4161448"/>
            <a:ext cx="2574560" cy="541061"/>
            <a:chOff x="-1673316" y="4364648"/>
            <a:chExt cx="2574560" cy="541061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2021240-CC89-4338-A731-3279F745FF72}"/>
                </a:ext>
              </a:extLst>
            </p:cNvPr>
            <p:cNvSpPr txBox="1"/>
            <p:nvPr/>
          </p:nvSpPr>
          <p:spPr>
            <a:xfrm>
              <a:off x="-1000966" y="4364648"/>
              <a:ext cx="1902210" cy="53922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prstDash val="sysDot"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날짜별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방문객수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702D7F7-087E-4884-A03D-5B62B2EC4B04}"/>
                </a:ext>
              </a:extLst>
            </p:cNvPr>
            <p:cNvSpPr txBox="1"/>
            <p:nvPr/>
          </p:nvSpPr>
          <p:spPr>
            <a:xfrm>
              <a:off x="-1673316" y="4364648"/>
              <a:ext cx="672349" cy="541061"/>
            </a:xfrm>
            <a:prstGeom prst="rect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prstDash val="sysDot"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OUT</a:t>
              </a: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08BDBD37-7BEC-4065-808B-AC9525B9D7D6}"/>
              </a:ext>
            </a:extLst>
          </p:cNvPr>
          <p:cNvSpPr txBox="1"/>
          <p:nvPr/>
        </p:nvSpPr>
        <p:spPr>
          <a:xfrm>
            <a:off x="6963882" y="1995000"/>
            <a:ext cx="1908000" cy="493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  <a:prstDash val="sysDot"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관광지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2407542-C4B7-4075-B140-DBBB72DC2BFF}"/>
              </a:ext>
            </a:extLst>
          </p:cNvPr>
          <p:cNvSpPr txBox="1"/>
          <p:nvPr/>
        </p:nvSpPr>
        <p:spPr>
          <a:xfrm>
            <a:off x="6963882" y="2491795"/>
            <a:ext cx="1908000" cy="493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  <a:prstDash val="sysDot"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날짜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8E2653E-E932-41C6-9817-9EE43B0C310F}"/>
              </a:ext>
            </a:extLst>
          </p:cNvPr>
          <p:cNvSpPr txBox="1"/>
          <p:nvPr/>
        </p:nvSpPr>
        <p:spPr>
          <a:xfrm>
            <a:off x="6291531" y="1995520"/>
            <a:ext cx="672349" cy="994204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  <a:prstDash val="sysDot"/>
          </a:ln>
        </p:spPr>
        <p:txBody>
          <a:bodyPr wrap="square" rtlCol="0" anchor="t">
            <a:noAutofit/>
          </a:bodyPr>
          <a:lstStyle>
            <a:defPPr>
              <a:defRPr lang="ko-KR"/>
            </a:defPPr>
            <a:lvl1pPr algn="ctr"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IN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582E8E4-0848-4AF8-93BB-C34E551DE74C}"/>
              </a:ext>
            </a:extLst>
          </p:cNvPr>
          <p:cNvSpPr/>
          <p:nvPr/>
        </p:nvSpPr>
        <p:spPr>
          <a:xfrm>
            <a:off x="9169627" y="1139431"/>
            <a:ext cx="2790460" cy="3893028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C3D8FF0-01B4-4F4E-BE7E-F5A54614764B}"/>
              </a:ext>
            </a:extLst>
          </p:cNvPr>
          <p:cNvSpPr txBox="1"/>
          <p:nvPr/>
        </p:nvSpPr>
        <p:spPr>
          <a:xfrm>
            <a:off x="9169628" y="1391910"/>
            <a:ext cx="279046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거리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6A7BCA8-44D9-476E-8457-ECD4CBFF65A9}"/>
              </a:ext>
            </a:extLst>
          </p:cNvPr>
          <p:cNvSpPr txBox="1"/>
          <p:nvPr/>
        </p:nvSpPr>
        <p:spPr>
          <a:xfrm>
            <a:off x="9270771" y="3097367"/>
            <a:ext cx="2574559" cy="8567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  <a:prstDash val="sysDot"/>
          </a:ln>
        </p:spPr>
        <p:txBody>
          <a:bodyPr wrap="square" rtlCol="0" anchor="ctr">
            <a:noAutofit/>
          </a:bodyPr>
          <a:lstStyle>
            <a:defPPr>
              <a:defRPr lang="ko-KR"/>
            </a:defPPr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ctr"/>
            <a:r>
              <a:rPr lang="ko-KR" altLang="en-US" dirty="0"/>
              <a:t>거리 계산</a:t>
            </a:r>
            <a:endParaRPr lang="en-US" altLang="ko-KR" dirty="0"/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88AA05D3-AD01-4D19-A33F-8D03E3BBC515}"/>
              </a:ext>
            </a:extLst>
          </p:cNvPr>
          <p:cNvGrpSpPr/>
          <p:nvPr/>
        </p:nvGrpSpPr>
        <p:grpSpPr>
          <a:xfrm>
            <a:off x="9270771" y="4161448"/>
            <a:ext cx="2574560" cy="541061"/>
            <a:chOff x="-1673316" y="4364648"/>
            <a:chExt cx="2574560" cy="541061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072E930-F1D8-4005-9FD1-25DA6BAC8742}"/>
                </a:ext>
              </a:extLst>
            </p:cNvPr>
            <p:cNvSpPr txBox="1"/>
            <p:nvPr/>
          </p:nvSpPr>
          <p:spPr>
            <a:xfrm>
              <a:off x="-1000966" y="4364648"/>
              <a:ext cx="1902210" cy="53922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prstDash val="sysDot"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거리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소요시간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km)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01D017D-7A8A-4742-AFFB-3831AC0CB61E}"/>
                </a:ext>
              </a:extLst>
            </p:cNvPr>
            <p:cNvSpPr txBox="1"/>
            <p:nvPr/>
          </p:nvSpPr>
          <p:spPr>
            <a:xfrm>
              <a:off x="-1673316" y="4364648"/>
              <a:ext cx="672349" cy="541061"/>
            </a:xfrm>
            <a:prstGeom prst="rect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prstDash val="sysDot"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OUT</a:t>
              </a: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795C5F47-F135-4A09-B2D0-0CE1F337A85E}"/>
              </a:ext>
            </a:extLst>
          </p:cNvPr>
          <p:cNvSpPr txBox="1"/>
          <p:nvPr/>
        </p:nvSpPr>
        <p:spPr>
          <a:xfrm>
            <a:off x="9943121" y="1995000"/>
            <a:ext cx="1908000" cy="493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  <a:prstDash val="sysDot"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위치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1939380-7C50-40AF-A0BB-71D979EE793F}"/>
              </a:ext>
            </a:extLst>
          </p:cNvPr>
          <p:cNvSpPr txBox="1"/>
          <p:nvPr/>
        </p:nvSpPr>
        <p:spPr>
          <a:xfrm>
            <a:off x="9943121" y="2491795"/>
            <a:ext cx="1908000" cy="493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  <a:prstDash val="sysDot"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관광지 위치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11CF5C3-40B5-41BF-AF66-CDF3671661F7}"/>
              </a:ext>
            </a:extLst>
          </p:cNvPr>
          <p:cNvSpPr txBox="1"/>
          <p:nvPr/>
        </p:nvSpPr>
        <p:spPr>
          <a:xfrm>
            <a:off x="9270770" y="1995520"/>
            <a:ext cx="672349" cy="994204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  <a:prstDash val="sysDot"/>
          </a:ln>
        </p:spPr>
        <p:txBody>
          <a:bodyPr wrap="square" rtlCol="0" anchor="t">
            <a:noAutofit/>
          </a:bodyPr>
          <a:lstStyle>
            <a:defPPr>
              <a:defRPr lang="ko-KR"/>
            </a:defPPr>
            <a:lvl1pPr algn="ctr"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IN</a:t>
            </a:r>
          </a:p>
        </p:txBody>
      </p:sp>
      <p:sp>
        <p:nvSpPr>
          <p:cNvPr id="13" name="제목 12">
            <a:extLst>
              <a:ext uri="{FF2B5EF4-FFF2-40B4-BE49-F238E27FC236}">
                <a16:creationId xmlns:a16="http://schemas.microsoft.com/office/drawing/2014/main" id="{504BFE72-D9A9-4088-9052-C1A8ECE5A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분석 모델</a:t>
            </a:r>
          </a:p>
        </p:txBody>
      </p:sp>
      <p:sp>
        <p:nvSpPr>
          <p:cNvPr id="114" name="오른쪽 중괄호 113">
            <a:extLst>
              <a:ext uri="{FF2B5EF4-FFF2-40B4-BE49-F238E27FC236}">
                <a16:creationId xmlns:a16="http://schemas.microsoft.com/office/drawing/2014/main" id="{D3C96FEF-8B13-4889-BF4D-CE29C7CB0C6A}"/>
              </a:ext>
            </a:extLst>
          </p:cNvPr>
          <p:cNvSpPr/>
          <p:nvPr/>
        </p:nvSpPr>
        <p:spPr>
          <a:xfrm rot="5400000">
            <a:off x="5834389" y="89330"/>
            <a:ext cx="523219" cy="10515601"/>
          </a:xfrm>
          <a:prstGeom prst="rightBrace">
            <a:avLst>
              <a:gd name="adj1" fmla="val 147205"/>
              <a:gd name="adj2" fmla="val 5103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88063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2748</TotalTime>
  <Words>666</Words>
  <Application>Microsoft Office PowerPoint</Application>
  <PresentationFormat>와이드스크린</PresentationFormat>
  <Paragraphs>210</Paragraphs>
  <Slides>36</Slides>
  <Notes>17</Notes>
  <HiddenSlides>4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5" baseType="lpstr">
      <vt:lpstr>나눔스퀘어_ac ExtraBold</vt:lpstr>
      <vt:lpstr>맑은 고딕</vt:lpstr>
      <vt:lpstr>나눔스퀘어</vt:lpstr>
      <vt:lpstr>Arial</vt:lpstr>
      <vt:lpstr>Wingdings</vt:lpstr>
      <vt:lpstr>나눔스퀘어_ac Bold</vt:lpstr>
      <vt:lpstr>나눔스퀘어 ExtraBold</vt:lpstr>
      <vt:lpstr>나눔스퀘어 Bold</vt:lpstr>
      <vt:lpstr>Office 테마</vt:lpstr>
      <vt:lpstr>날씨-거리-만족도  기반의 제주도 관광지 추천</vt:lpstr>
      <vt:lpstr>의미있는 여행을 위한 새로운 추천 스타일</vt:lpstr>
      <vt:lpstr>1. 분석 배경 및 목적</vt:lpstr>
      <vt:lpstr>1. 분석 배경 및 목적</vt:lpstr>
      <vt:lpstr>1. 분석 배경 및 목적</vt:lpstr>
      <vt:lpstr>2. 필요한 데이터</vt:lpstr>
      <vt:lpstr>2. 필요한 데이터</vt:lpstr>
      <vt:lpstr>3. 분석 모델</vt:lpstr>
      <vt:lpstr>3. 분석 모델</vt:lpstr>
      <vt:lpstr>3. 분석 모델</vt:lpstr>
      <vt:lpstr>3. 분석 모델</vt:lpstr>
      <vt:lpstr>PowerPoint 프레젠테이션</vt:lpstr>
      <vt:lpstr>4. 프로젝트 인원 소개</vt:lpstr>
      <vt:lpstr>4. 프로젝트 인원 소개</vt:lpstr>
      <vt:lpstr>5. 프로젝트 일정</vt:lpstr>
      <vt:lpstr>5. 프로젝트 일정</vt:lpstr>
      <vt:lpstr>3.모델을 만든 이유</vt:lpstr>
      <vt:lpstr>데이터 전처리-데이터 구성</vt:lpstr>
      <vt:lpstr>데이터 전처리-데이터 정제</vt:lpstr>
      <vt:lpstr>데이터 전처리-데이터 구성</vt:lpstr>
      <vt:lpstr>데이터 전처리-데이터 정제</vt:lpstr>
      <vt:lpstr>데이터 전처리-데이터 정제</vt:lpstr>
      <vt:lpstr>데이터 전처리-데이터 정제</vt:lpstr>
      <vt:lpstr>PowerPoint 프레젠테이션</vt:lpstr>
      <vt:lpstr>PowerPoint 프레젠테이션</vt:lpstr>
      <vt:lpstr>데이터 전처리-데이터 정제</vt:lpstr>
      <vt:lpstr>분석결과</vt:lpstr>
      <vt:lpstr>PowerPoint 프레젠테이션</vt:lpstr>
      <vt:lpstr>6. 참고 문헌</vt:lpstr>
      <vt:lpstr>6. 참고 문헌</vt:lpstr>
      <vt:lpstr>6. 참고 문헌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Emma</dc:creator>
  <cp:lastModifiedBy>ICT01_23</cp:lastModifiedBy>
  <cp:revision>190</cp:revision>
  <dcterms:created xsi:type="dcterms:W3CDTF">2019-09-08T14:28:11Z</dcterms:created>
  <dcterms:modified xsi:type="dcterms:W3CDTF">2020-01-22T13:02:20Z</dcterms:modified>
</cp:coreProperties>
</file>